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83" r:id="rId5"/>
    <p:sldMasterId id="2147483693" r:id="rId6"/>
    <p:sldMasterId id="2147483703" r:id="rId7"/>
  </p:sldMasterIdLst>
  <p:notesMasterIdLst>
    <p:notesMasterId r:id="rId26"/>
  </p:notesMasterIdLst>
  <p:sldIdLst>
    <p:sldId id="1651" r:id="rId8"/>
    <p:sldId id="260" r:id="rId9"/>
    <p:sldId id="256" r:id="rId10"/>
    <p:sldId id="261" r:id="rId11"/>
    <p:sldId id="1643" r:id="rId12"/>
    <p:sldId id="1652" r:id="rId13"/>
    <p:sldId id="1649" r:id="rId14"/>
    <p:sldId id="268" r:id="rId15"/>
    <p:sldId id="262" r:id="rId16"/>
    <p:sldId id="1642" r:id="rId17"/>
    <p:sldId id="332" r:id="rId18"/>
    <p:sldId id="1644" r:id="rId19"/>
    <p:sldId id="1645" r:id="rId20"/>
    <p:sldId id="1653" r:id="rId21"/>
    <p:sldId id="1655" r:id="rId22"/>
    <p:sldId id="1656" r:id="rId23"/>
    <p:sldId id="1657" r:id="rId24"/>
    <p:sldId id="165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dra Farley" initials="" lastIdx="1" clrIdx="0"/>
  <p:cmAuthor id="2" name="Ashley Hill"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C2A50"/>
    <a:srgbClr val="B2A2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94795"/>
  </p:normalViewPr>
  <p:slideViewPr>
    <p:cSldViewPr snapToGrid="0">
      <p:cViewPr varScale="1">
        <p:scale>
          <a:sx n="116" d="100"/>
          <a:sy n="116" d="100"/>
        </p:scale>
        <p:origin x="856"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D4595C-DE57-4649-9FF2-FEA2F2C752D3}" type="doc">
      <dgm:prSet loTypeId="urn:microsoft.com/office/officeart/2005/8/layout/process1" loCatId="process" qsTypeId="urn:microsoft.com/office/officeart/2005/8/quickstyle/simple1" qsCatId="simple" csTypeId="urn:microsoft.com/office/officeart/2005/8/colors/accent1_2" csCatId="accent1" phldr="1"/>
      <dgm:spPr/>
    </dgm:pt>
    <dgm:pt modelId="{724418C8-FAD7-44FA-83CB-1A0B640D11B0}">
      <dgm:prSet phldrT="[Text]"/>
      <dgm:spPr>
        <a:solidFill>
          <a:srgbClr val="A7934B"/>
        </a:solidFill>
      </dgm:spPr>
      <dgm:t>
        <a:bodyPr/>
        <a:lstStyle/>
        <a:p>
          <a:r>
            <a:rPr lang="en-US"/>
            <a:t>Threat of climate change</a:t>
          </a:r>
        </a:p>
      </dgm:t>
    </dgm:pt>
    <dgm:pt modelId="{00F0EA20-B813-4BB0-B499-903847C43DD6}" type="parTrans" cxnId="{B4269FC8-BB55-49F9-8537-79FF77D214D4}">
      <dgm:prSet/>
      <dgm:spPr/>
      <dgm:t>
        <a:bodyPr/>
        <a:lstStyle/>
        <a:p>
          <a:endParaRPr lang="en-US"/>
        </a:p>
      </dgm:t>
    </dgm:pt>
    <dgm:pt modelId="{B19707BA-E5C4-4B5E-81A5-E1CAAC684D83}" type="sibTrans" cxnId="{B4269FC8-BB55-49F9-8537-79FF77D214D4}">
      <dgm:prSet/>
      <dgm:spPr>
        <a:solidFill>
          <a:srgbClr val="A7934B"/>
        </a:solidFill>
      </dgm:spPr>
      <dgm:t>
        <a:bodyPr/>
        <a:lstStyle/>
        <a:p>
          <a:endParaRPr lang="en-US"/>
        </a:p>
      </dgm:t>
    </dgm:pt>
    <dgm:pt modelId="{72FB2466-F516-4B5D-8B4A-88BC70B5413D}">
      <dgm:prSet phldrT="[Text]"/>
      <dgm:spPr>
        <a:solidFill>
          <a:srgbClr val="A7934B"/>
        </a:solidFill>
      </dgm:spPr>
      <dgm:t>
        <a:bodyPr/>
        <a:lstStyle/>
        <a:p>
          <a:r>
            <a:rPr lang="en-US"/>
            <a:t>Need for heat adaptation</a:t>
          </a:r>
        </a:p>
      </dgm:t>
    </dgm:pt>
    <dgm:pt modelId="{90720C9C-8848-4831-A8CD-6A311AC4CFF9}" type="parTrans" cxnId="{7144F0ED-CE78-4946-8A78-225017AE955C}">
      <dgm:prSet/>
      <dgm:spPr/>
      <dgm:t>
        <a:bodyPr/>
        <a:lstStyle/>
        <a:p>
          <a:endParaRPr lang="en-US"/>
        </a:p>
      </dgm:t>
    </dgm:pt>
    <dgm:pt modelId="{B35D6924-5AD8-490A-9452-E5B261619457}" type="sibTrans" cxnId="{7144F0ED-CE78-4946-8A78-225017AE955C}">
      <dgm:prSet/>
      <dgm:spPr>
        <a:solidFill>
          <a:srgbClr val="A7934B"/>
        </a:solidFill>
      </dgm:spPr>
      <dgm:t>
        <a:bodyPr/>
        <a:lstStyle/>
        <a:p>
          <a:endParaRPr lang="en-US"/>
        </a:p>
      </dgm:t>
    </dgm:pt>
    <dgm:pt modelId="{483EB43B-A47D-4956-913E-F77F30D19C2F}">
      <dgm:prSet phldrT="[Text]"/>
      <dgm:spPr>
        <a:solidFill>
          <a:srgbClr val="A7934B"/>
        </a:solidFill>
      </dgm:spPr>
      <dgm:t>
        <a:bodyPr/>
        <a:lstStyle/>
        <a:p>
          <a:r>
            <a:rPr lang="en-US"/>
            <a:t>Stress on vulnerable communities</a:t>
          </a:r>
        </a:p>
      </dgm:t>
    </dgm:pt>
    <dgm:pt modelId="{6397393B-5873-43B1-B951-D152AE5FB958}" type="parTrans" cxnId="{74C0E273-FB31-4847-ADD7-93C888FE3C00}">
      <dgm:prSet/>
      <dgm:spPr/>
      <dgm:t>
        <a:bodyPr/>
        <a:lstStyle/>
        <a:p>
          <a:endParaRPr lang="en-US"/>
        </a:p>
      </dgm:t>
    </dgm:pt>
    <dgm:pt modelId="{61EA7E3E-B7DF-4F0D-B3F0-9A0E197EC63E}" type="sibTrans" cxnId="{74C0E273-FB31-4847-ADD7-93C888FE3C00}">
      <dgm:prSet/>
      <dgm:spPr/>
      <dgm:t>
        <a:bodyPr/>
        <a:lstStyle/>
        <a:p>
          <a:endParaRPr lang="en-US"/>
        </a:p>
      </dgm:t>
    </dgm:pt>
    <dgm:pt modelId="{586C9B2E-686E-4747-9F8C-8C0AA79F246F}" type="pres">
      <dgm:prSet presAssocID="{DFD4595C-DE57-4649-9FF2-FEA2F2C752D3}" presName="Name0" presStyleCnt="0">
        <dgm:presLayoutVars>
          <dgm:dir/>
          <dgm:resizeHandles val="exact"/>
        </dgm:presLayoutVars>
      </dgm:prSet>
      <dgm:spPr/>
    </dgm:pt>
    <dgm:pt modelId="{5DA97A14-4713-4088-8835-35F8BD36BB4D}" type="pres">
      <dgm:prSet presAssocID="{724418C8-FAD7-44FA-83CB-1A0B640D11B0}" presName="node" presStyleLbl="node1" presStyleIdx="0" presStyleCnt="3">
        <dgm:presLayoutVars>
          <dgm:bulletEnabled val="1"/>
        </dgm:presLayoutVars>
      </dgm:prSet>
      <dgm:spPr/>
    </dgm:pt>
    <dgm:pt modelId="{94CD94B3-8B5E-42EB-A9C3-9B1284597AD1}" type="pres">
      <dgm:prSet presAssocID="{B19707BA-E5C4-4B5E-81A5-E1CAAC684D83}" presName="sibTrans" presStyleLbl="sibTrans2D1" presStyleIdx="0" presStyleCnt="2"/>
      <dgm:spPr/>
    </dgm:pt>
    <dgm:pt modelId="{67907633-4C40-433D-9B43-33A74A430B04}" type="pres">
      <dgm:prSet presAssocID="{B19707BA-E5C4-4B5E-81A5-E1CAAC684D83}" presName="connectorText" presStyleLbl="sibTrans2D1" presStyleIdx="0" presStyleCnt="2"/>
      <dgm:spPr/>
    </dgm:pt>
    <dgm:pt modelId="{BCDDA3FC-924D-4961-9AD0-8FA97C387880}" type="pres">
      <dgm:prSet presAssocID="{72FB2466-F516-4B5D-8B4A-88BC70B5413D}" presName="node" presStyleLbl="node1" presStyleIdx="1" presStyleCnt="3">
        <dgm:presLayoutVars>
          <dgm:bulletEnabled val="1"/>
        </dgm:presLayoutVars>
      </dgm:prSet>
      <dgm:spPr/>
    </dgm:pt>
    <dgm:pt modelId="{C2BA9CF6-9337-4CE8-B5C2-DA33A9897645}" type="pres">
      <dgm:prSet presAssocID="{B35D6924-5AD8-490A-9452-E5B261619457}" presName="sibTrans" presStyleLbl="sibTrans2D1" presStyleIdx="1" presStyleCnt="2"/>
      <dgm:spPr/>
    </dgm:pt>
    <dgm:pt modelId="{AE7BFC75-2044-4C09-9C0E-0D8BB38C1C2A}" type="pres">
      <dgm:prSet presAssocID="{B35D6924-5AD8-490A-9452-E5B261619457}" presName="connectorText" presStyleLbl="sibTrans2D1" presStyleIdx="1" presStyleCnt="2"/>
      <dgm:spPr/>
    </dgm:pt>
    <dgm:pt modelId="{0EE6226C-CFA1-49E6-8CB7-202F6A2307C0}" type="pres">
      <dgm:prSet presAssocID="{483EB43B-A47D-4956-913E-F77F30D19C2F}" presName="node" presStyleLbl="node1" presStyleIdx="2" presStyleCnt="3">
        <dgm:presLayoutVars>
          <dgm:bulletEnabled val="1"/>
        </dgm:presLayoutVars>
      </dgm:prSet>
      <dgm:spPr/>
    </dgm:pt>
  </dgm:ptLst>
  <dgm:cxnLst>
    <dgm:cxn modelId="{7294B214-6B72-46C2-A6E6-890DE51C5179}" type="presOf" srcId="{72FB2466-F516-4B5D-8B4A-88BC70B5413D}" destId="{BCDDA3FC-924D-4961-9AD0-8FA97C387880}" srcOrd="0" destOrd="0" presId="urn:microsoft.com/office/officeart/2005/8/layout/process1"/>
    <dgm:cxn modelId="{6F409B4D-B9C2-4131-BBEC-0EDF80B748A0}" type="presOf" srcId="{483EB43B-A47D-4956-913E-F77F30D19C2F}" destId="{0EE6226C-CFA1-49E6-8CB7-202F6A2307C0}" srcOrd="0" destOrd="0" presId="urn:microsoft.com/office/officeart/2005/8/layout/process1"/>
    <dgm:cxn modelId="{DC917960-DC85-4A30-AA21-D69FC17E09CD}" type="presOf" srcId="{DFD4595C-DE57-4649-9FF2-FEA2F2C752D3}" destId="{586C9B2E-686E-4747-9F8C-8C0AA79F246F}" srcOrd="0" destOrd="0" presId="urn:microsoft.com/office/officeart/2005/8/layout/process1"/>
    <dgm:cxn modelId="{74C0E273-FB31-4847-ADD7-93C888FE3C00}" srcId="{DFD4595C-DE57-4649-9FF2-FEA2F2C752D3}" destId="{483EB43B-A47D-4956-913E-F77F30D19C2F}" srcOrd="2" destOrd="0" parTransId="{6397393B-5873-43B1-B951-D152AE5FB958}" sibTransId="{61EA7E3E-B7DF-4F0D-B3F0-9A0E197EC63E}"/>
    <dgm:cxn modelId="{F97DAC84-12D0-4775-9FAB-354DF8D564F8}" type="presOf" srcId="{B19707BA-E5C4-4B5E-81A5-E1CAAC684D83}" destId="{67907633-4C40-433D-9B43-33A74A430B04}" srcOrd="1" destOrd="0" presId="urn:microsoft.com/office/officeart/2005/8/layout/process1"/>
    <dgm:cxn modelId="{B4269FC8-BB55-49F9-8537-79FF77D214D4}" srcId="{DFD4595C-DE57-4649-9FF2-FEA2F2C752D3}" destId="{724418C8-FAD7-44FA-83CB-1A0B640D11B0}" srcOrd="0" destOrd="0" parTransId="{00F0EA20-B813-4BB0-B499-903847C43DD6}" sibTransId="{B19707BA-E5C4-4B5E-81A5-E1CAAC684D83}"/>
    <dgm:cxn modelId="{3B9754D9-51DE-49B3-88A6-E4406671006A}" type="presOf" srcId="{B35D6924-5AD8-490A-9452-E5B261619457}" destId="{AE7BFC75-2044-4C09-9C0E-0D8BB38C1C2A}" srcOrd="1" destOrd="0" presId="urn:microsoft.com/office/officeart/2005/8/layout/process1"/>
    <dgm:cxn modelId="{0BB7C3DF-8554-425D-B8B9-1327CE872AEE}" type="presOf" srcId="{724418C8-FAD7-44FA-83CB-1A0B640D11B0}" destId="{5DA97A14-4713-4088-8835-35F8BD36BB4D}" srcOrd="0" destOrd="0" presId="urn:microsoft.com/office/officeart/2005/8/layout/process1"/>
    <dgm:cxn modelId="{A76770E9-7B72-4297-B592-FE7BB7F6E7B7}" type="presOf" srcId="{B35D6924-5AD8-490A-9452-E5B261619457}" destId="{C2BA9CF6-9337-4CE8-B5C2-DA33A9897645}" srcOrd="0" destOrd="0" presId="urn:microsoft.com/office/officeart/2005/8/layout/process1"/>
    <dgm:cxn modelId="{7144F0ED-CE78-4946-8A78-225017AE955C}" srcId="{DFD4595C-DE57-4649-9FF2-FEA2F2C752D3}" destId="{72FB2466-F516-4B5D-8B4A-88BC70B5413D}" srcOrd="1" destOrd="0" parTransId="{90720C9C-8848-4831-A8CD-6A311AC4CFF9}" sibTransId="{B35D6924-5AD8-490A-9452-E5B261619457}"/>
    <dgm:cxn modelId="{B15149F3-DC5F-4E68-BCED-4E73A488A10B}" type="presOf" srcId="{B19707BA-E5C4-4B5E-81A5-E1CAAC684D83}" destId="{94CD94B3-8B5E-42EB-A9C3-9B1284597AD1}" srcOrd="0" destOrd="0" presId="urn:microsoft.com/office/officeart/2005/8/layout/process1"/>
    <dgm:cxn modelId="{2B0941EA-2532-4D4B-9782-A24CA7E37B38}" type="presParOf" srcId="{586C9B2E-686E-4747-9F8C-8C0AA79F246F}" destId="{5DA97A14-4713-4088-8835-35F8BD36BB4D}" srcOrd="0" destOrd="0" presId="urn:microsoft.com/office/officeart/2005/8/layout/process1"/>
    <dgm:cxn modelId="{12F2B14F-D3DE-4BD4-8D10-FC516DA73E33}" type="presParOf" srcId="{586C9B2E-686E-4747-9F8C-8C0AA79F246F}" destId="{94CD94B3-8B5E-42EB-A9C3-9B1284597AD1}" srcOrd="1" destOrd="0" presId="urn:microsoft.com/office/officeart/2005/8/layout/process1"/>
    <dgm:cxn modelId="{C0FF7A11-B6F7-4200-A83F-6B24C81AFD5B}" type="presParOf" srcId="{94CD94B3-8B5E-42EB-A9C3-9B1284597AD1}" destId="{67907633-4C40-433D-9B43-33A74A430B04}" srcOrd="0" destOrd="0" presId="urn:microsoft.com/office/officeart/2005/8/layout/process1"/>
    <dgm:cxn modelId="{7A84F0BD-6207-4E5D-AA44-F0175473D82B}" type="presParOf" srcId="{586C9B2E-686E-4747-9F8C-8C0AA79F246F}" destId="{BCDDA3FC-924D-4961-9AD0-8FA97C387880}" srcOrd="2" destOrd="0" presId="urn:microsoft.com/office/officeart/2005/8/layout/process1"/>
    <dgm:cxn modelId="{386D0D53-0F90-4DEA-9097-AA6CF417A286}" type="presParOf" srcId="{586C9B2E-686E-4747-9F8C-8C0AA79F246F}" destId="{C2BA9CF6-9337-4CE8-B5C2-DA33A9897645}" srcOrd="3" destOrd="0" presId="urn:microsoft.com/office/officeart/2005/8/layout/process1"/>
    <dgm:cxn modelId="{5814F300-B551-4F0E-B107-DCCDF359CD3F}" type="presParOf" srcId="{C2BA9CF6-9337-4CE8-B5C2-DA33A9897645}" destId="{AE7BFC75-2044-4C09-9C0E-0D8BB38C1C2A}" srcOrd="0" destOrd="0" presId="urn:microsoft.com/office/officeart/2005/8/layout/process1"/>
    <dgm:cxn modelId="{3FDEEE04-2A41-42B6-B0D0-A6A240EEE7A0}" type="presParOf" srcId="{586C9B2E-686E-4747-9F8C-8C0AA79F246F}" destId="{0EE6226C-CFA1-49E6-8CB7-202F6A2307C0}"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89B22-539B-4F05-9D97-39C9E68FFDE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C505636-54B6-4EF6-AED6-E3F1ADE827EB}">
      <dgm:prSet phldrT="[Text]"/>
      <dgm:spPr>
        <a:solidFill>
          <a:schemeClr val="accent1">
            <a:lumMod val="50000"/>
          </a:schemeClr>
        </a:solidFill>
      </dgm:spPr>
      <dgm:t>
        <a:bodyPr/>
        <a:lstStyle/>
        <a:p>
          <a:r>
            <a:rPr lang="en-US" dirty="0">
              <a:latin typeface="Roboto"/>
              <a:ea typeface="Roboto"/>
              <a:cs typeface="Roboto"/>
            </a:rPr>
            <a:t>Vulnerable communities are hidden in consolidated metrics</a:t>
          </a:r>
        </a:p>
      </dgm:t>
    </dgm:pt>
    <dgm:pt modelId="{F0118637-FA17-4468-BDE8-2848A466F1F4}" type="parTrans" cxnId="{BA64A92C-12B3-4B48-A040-65E18883E35F}">
      <dgm:prSet/>
      <dgm:spPr/>
      <dgm:t>
        <a:bodyPr/>
        <a:lstStyle/>
        <a:p>
          <a:endParaRPr lang="en-US"/>
        </a:p>
      </dgm:t>
    </dgm:pt>
    <dgm:pt modelId="{0413EE10-D792-4E7D-AB56-8CD55412CA0F}" type="sibTrans" cxnId="{BA64A92C-12B3-4B48-A040-65E18883E35F}">
      <dgm:prSet/>
      <dgm:spPr/>
      <dgm:t>
        <a:bodyPr/>
        <a:lstStyle/>
        <a:p>
          <a:endParaRPr lang="en-US"/>
        </a:p>
      </dgm:t>
    </dgm:pt>
    <dgm:pt modelId="{C91F38DA-5329-45E6-B008-7E60DBBFF176}">
      <dgm:prSet phldrT="[Text]"/>
      <dgm:spPr>
        <a:solidFill>
          <a:schemeClr val="accent1">
            <a:lumMod val="50000"/>
          </a:schemeClr>
        </a:solidFill>
      </dgm:spPr>
      <dgm:t>
        <a:bodyPr/>
        <a:lstStyle/>
        <a:p>
          <a:r>
            <a:rPr lang="en-US" dirty="0">
              <a:latin typeface="Roboto"/>
              <a:ea typeface="Roboto"/>
              <a:cs typeface="Roboto"/>
            </a:rPr>
            <a:t>It is hard to identify the effects of race independent of other factors</a:t>
          </a:r>
        </a:p>
      </dgm:t>
    </dgm:pt>
    <dgm:pt modelId="{0BD18DE1-CC7F-43ED-8FA1-44CA8D27091C}" type="parTrans" cxnId="{CDDA6816-C16F-45BB-9376-7D449AAEA807}">
      <dgm:prSet/>
      <dgm:spPr/>
      <dgm:t>
        <a:bodyPr/>
        <a:lstStyle/>
        <a:p>
          <a:endParaRPr lang="en-US"/>
        </a:p>
      </dgm:t>
    </dgm:pt>
    <dgm:pt modelId="{F0D34A5A-6B17-4740-85EA-3AF798096A7E}" type="sibTrans" cxnId="{CDDA6816-C16F-45BB-9376-7D449AAEA807}">
      <dgm:prSet/>
      <dgm:spPr/>
      <dgm:t>
        <a:bodyPr/>
        <a:lstStyle/>
        <a:p>
          <a:endParaRPr lang="en-US"/>
        </a:p>
      </dgm:t>
    </dgm:pt>
    <dgm:pt modelId="{99A33EFA-C54C-44E6-A7EC-90C68D7A1D01}">
      <dgm:prSet phldrT="[Text]" custT="1"/>
      <dgm:spPr>
        <a:solidFill>
          <a:schemeClr val="accent1">
            <a:lumMod val="50000"/>
          </a:schemeClr>
        </a:solidFill>
      </dgm:spPr>
      <dgm:t>
        <a:bodyPr/>
        <a:lstStyle/>
        <a:p>
          <a:r>
            <a:rPr lang="en-US" sz="1600" dirty="0">
              <a:latin typeface="Roboto"/>
              <a:ea typeface="Roboto"/>
              <a:cs typeface="Roboto"/>
            </a:rPr>
            <a:t>Energy burden is systemically under-estimated</a:t>
          </a:r>
        </a:p>
      </dgm:t>
    </dgm:pt>
    <dgm:pt modelId="{C8288ED6-8327-47BB-A173-5E1371C80F30}" type="parTrans" cxnId="{682730CA-44C8-4741-9223-25FE09738773}">
      <dgm:prSet/>
      <dgm:spPr/>
      <dgm:t>
        <a:bodyPr/>
        <a:lstStyle/>
        <a:p>
          <a:endParaRPr lang="en-US"/>
        </a:p>
      </dgm:t>
    </dgm:pt>
    <dgm:pt modelId="{27D1AE84-AA84-41EB-84A4-CD95D837E9CA}" type="sibTrans" cxnId="{682730CA-44C8-4741-9223-25FE09738773}">
      <dgm:prSet/>
      <dgm:spPr/>
      <dgm:t>
        <a:bodyPr/>
        <a:lstStyle/>
        <a:p>
          <a:endParaRPr lang="en-US"/>
        </a:p>
      </dgm:t>
    </dgm:pt>
    <dgm:pt modelId="{34FA3B03-7AC0-4BE3-8DEE-8EB3C6CC7188}">
      <dgm:prSet phldrT="[Text]"/>
      <dgm:spPr>
        <a:solidFill>
          <a:schemeClr val="accent1">
            <a:lumMod val="50000"/>
          </a:schemeClr>
        </a:solidFill>
      </dgm:spPr>
      <dgm:t>
        <a:bodyPr/>
        <a:lstStyle/>
        <a:p>
          <a:pPr rtl="0"/>
          <a:r>
            <a:rPr lang="en-US" dirty="0">
              <a:latin typeface="Roboto"/>
              <a:ea typeface="Roboto"/>
              <a:cs typeface="Roboto"/>
            </a:rPr>
            <a:t>As household vulnerability increases, consequences are magnified</a:t>
          </a:r>
        </a:p>
      </dgm:t>
    </dgm:pt>
    <dgm:pt modelId="{7A751D40-F755-489E-96F7-B8522516DB0F}" type="parTrans" cxnId="{41C42FFB-1AC0-4841-B2E6-8A7070D32280}">
      <dgm:prSet/>
      <dgm:spPr/>
      <dgm:t>
        <a:bodyPr/>
        <a:lstStyle/>
        <a:p>
          <a:endParaRPr lang="en-US"/>
        </a:p>
      </dgm:t>
    </dgm:pt>
    <dgm:pt modelId="{154D7A1F-FEA0-4CCD-BDC0-495983C1ABD7}" type="sibTrans" cxnId="{41C42FFB-1AC0-4841-B2E6-8A7070D32280}">
      <dgm:prSet/>
      <dgm:spPr/>
      <dgm:t>
        <a:bodyPr/>
        <a:lstStyle/>
        <a:p>
          <a:endParaRPr lang="en-US"/>
        </a:p>
      </dgm:t>
    </dgm:pt>
    <dgm:pt modelId="{3645183E-9565-A948-A5B2-1FB1845A44CA}">
      <dgm:prSet/>
      <dgm:spPr/>
      <dgm:t>
        <a:bodyPr/>
        <a:lstStyle/>
        <a:p>
          <a:pPr rtl="0"/>
          <a:r>
            <a:rPr lang="en-US" dirty="0"/>
            <a:t>Justice40 initiatives will make a difference</a:t>
          </a:r>
          <a:r>
            <a:rPr lang="en-US" dirty="0">
              <a:latin typeface="Arial" panose="020B0604020202020204"/>
            </a:rPr>
            <a:t> </a:t>
          </a:r>
          <a:endParaRPr lang="en-US" dirty="0"/>
        </a:p>
      </dgm:t>
    </dgm:pt>
    <dgm:pt modelId="{4518C8BE-52E0-BB40-A9BB-16CA718336EE}" type="parTrans" cxnId="{0CD71335-E1A2-4B48-8308-F23889EDA78E}">
      <dgm:prSet/>
      <dgm:spPr/>
      <dgm:t>
        <a:bodyPr/>
        <a:lstStyle/>
        <a:p>
          <a:endParaRPr lang="en-US"/>
        </a:p>
      </dgm:t>
    </dgm:pt>
    <dgm:pt modelId="{6DA4B13E-C011-3D48-A99D-95ABA2A569F5}" type="sibTrans" cxnId="{0CD71335-E1A2-4B48-8308-F23889EDA78E}">
      <dgm:prSet/>
      <dgm:spPr/>
      <dgm:t>
        <a:bodyPr/>
        <a:lstStyle/>
        <a:p>
          <a:endParaRPr lang="en-US"/>
        </a:p>
      </dgm:t>
    </dgm:pt>
    <dgm:pt modelId="{618E3BE0-FF5E-2A40-A41B-F26CCB8EF4D0}">
      <dgm:prSet/>
      <dgm:spPr/>
      <dgm:t>
        <a:bodyPr/>
        <a:lstStyle/>
        <a:p>
          <a:r>
            <a:rPr lang="en-US" dirty="0"/>
            <a:t>Improving the energy efficiency of homes is key to reducing energy burdens</a:t>
          </a:r>
        </a:p>
      </dgm:t>
    </dgm:pt>
    <dgm:pt modelId="{2B72F6FF-F557-FA49-B225-376ED166D379}" type="parTrans" cxnId="{10B16F22-EF92-DE4E-8687-673AA5FF3CED}">
      <dgm:prSet/>
      <dgm:spPr/>
      <dgm:t>
        <a:bodyPr/>
        <a:lstStyle/>
        <a:p>
          <a:endParaRPr lang="en-US"/>
        </a:p>
      </dgm:t>
    </dgm:pt>
    <dgm:pt modelId="{3C7A76D7-5873-AE4A-AB6C-5843558E5C3F}" type="sibTrans" cxnId="{10B16F22-EF92-DE4E-8687-673AA5FF3CED}">
      <dgm:prSet/>
      <dgm:spPr/>
      <dgm:t>
        <a:bodyPr/>
        <a:lstStyle/>
        <a:p>
          <a:endParaRPr lang="en-US"/>
        </a:p>
      </dgm:t>
    </dgm:pt>
    <dgm:pt modelId="{E03694F6-E9CB-438C-A9EF-3E6B05BB3D1D}" type="pres">
      <dgm:prSet presAssocID="{0CB89B22-539B-4F05-9D97-39C9E68FFDE7}" presName="diagram" presStyleCnt="0">
        <dgm:presLayoutVars>
          <dgm:dir/>
          <dgm:resizeHandles val="exact"/>
        </dgm:presLayoutVars>
      </dgm:prSet>
      <dgm:spPr/>
    </dgm:pt>
    <dgm:pt modelId="{8EB78519-89E1-4D48-B427-0CCF00F13402}" type="pres">
      <dgm:prSet presAssocID="{618E3BE0-FF5E-2A40-A41B-F26CCB8EF4D0}" presName="node" presStyleLbl="node1" presStyleIdx="0" presStyleCnt="6">
        <dgm:presLayoutVars>
          <dgm:bulletEnabled val="1"/>
        </dgm:presLayoutVars>
      </dgm:prSet>
      <dgm:spPr/>
    </dgm:pt>
    <dgm:pt modelId="{06ABE939-6265-2240-921F-B699BE7F9167}" type="pres">
      <dgm:prSet presAssocID="{3C7A76D7-5873-AE4A-AB6C-5843558E5C3F}" presName="sibTrans" presStyleCnt="0"/>
      <dgm:spPr/>
    </dgm:pt>
    <dgm:pt modelId="{F48C9E39-52FB-864D-90A8-6A8966684020}" type="pres">
      <dgm:prSet presAssocID="{3645183E-9565-A948-A5B2-1FB1845A44CA}" presName="node" presStyleLbl="node1" presStyleIdx="1" presStyleCnt="6">
        <dgm:presLayoutVars>
          <dgm:bulletEnabled val="1"/>
        </dgm:presLayoutVars>
      </dgm:prSet>
      <dgm:spPr/>
    </dgm:pt>
    <dgm:pt modelId="{622A1925-68FF-5244-B08C-0596B1B34B20}" type="pres">
      <dgm:prSet presAssocID="{6DA4B13E-C011-3D48-A99D-95ABA2A569F5}" presName="sibTrans" presStyleCnt="0"/>
      <dgm:spPr/>
    </dgm:pt>
    <dgm:pt modelId="{E75F1FA1-8594-47AA-82BA-A37E095CD7EC}" type="pres">
      <dgm:prSet presAssocID="{7C505636-54B6-4EF6-AED6-E3F1ADE827EB}" presName="node" presStyleLbl="node1" presStyleIdx="2" presStyleCnt="6">
        <dgm:presLayoutVars>
          <dgm:bulletEnabled val="1"/>
        </dgm:presLayoutVars>
      </dgm:prSet>
      <dgm:spPr/>
    </dgm:pt>
    <dgm:pt modelId="{754EE6CB-E732-4C8D-AEE1-581C355AC288}" type="pres">
      <dgm:prSet presAssocID="{0413EE10-D792-4E7D-AB56-8CD55412CA0F}" presName="sibTrans" presStyleCnt="0"/>
      <dgm:spPr/>
    </dgm:pt>
    <dgm:pt modelId="{AF2DFBB8-E448-4FA3-9D48-9605E9217648}" type="pres">
      <dgm:prSet presAssocID="{C91F38DA-5329-45E6-B008-7E60DBBFF176}" presName="node" presStyleLbl="node1" presStyleIdx="3" presStyleCnt="6">
        <dgm:presLayoutVars>
          <dgm:bulletEnabled val="1"/>
        </dgm:presLayoutVars>
      </dgm:prSet>
      <dgm:spPr/>
    </dgm:pt>
    <dgm:pt modelId="{A9DF8CCC-FA82-4636-8F03-406E6559AE16}" type="pres">
      <dgm:prSet presAssocID="{F0D34A5A-6B17-4740-85EA-3AF798096A7E}" presName="sibTrans" presStyleCnt="0"/>
      <dgm:spPr/>
    </dgm:pt>
    <dgm:pt modelId="{4CEAF5D6-3763-4304-9388-AC77B49278D2}" type="pres">
      <dgm:prSet presAssocID="{99A33EFA-C54C-44E6-A7EC-90C68D7A1D01}" presName="node" presStyleLbl="node1" presStyleIdx="4" presStyleCnt="6">
        <dgm:presLayoutVars>
          <dgm:bulletEnabled val="1"/>
        </dgm:presLayoutVars>
      </dgm:prSet>
      <dgm:spPr/>
    </dgm:pt>
    <dgm:pt modelId="{9DA28865-CB3E-4DBC-A24F-AB695A6C65F4}" type="pres">
      <dgm:prSet presAssocID="{27D1AE84-AA84-41EB-84A4-CD95D837E9CA}" presName="sibTrans" presStyleCnt="0"/>
      <dgm:spPr/>
    </dgm:pt>
    <dgm:pt modelId="{1198DEDC-C799-43F6-8B98-FF17F73989C0}" type="pres">
      <dgm:prSet presAssocID="{34FA3B03-7AC0-4BE3-8DEE-8EB3C6CC7188}" presName="node" presStyleLbl="node1" presStyleIdx="5" presStyleCnt="6">
        <dgm:presLayoutVars>
          <dgm:bulletEnabled val="1"/>
        </dgm:presLayoutVars>
      </dgm:prSet>
      <dgm:spPr/>
    </dgm:pt>
  </dgm:ptLst>
  <dgm:cxnLst>
    <dgm:cxn modelId="{068B7106-C863-724F-8BD9-CB36F92754A0}" type="presOf" srcId="{618E3BE0-FF5E-2A40-A41B-F26CCB8EF4D0}" destId="{8EB78519-89E1-4D48-B427-0CCF00F13402}" srcOrd="0" destOrd="0" presId="urn:microsoft.com/office/officeart/2005/8/layout/default"/>
    <dgm:cxn modelId="{46EB7411-E8EC-41CB-AA34-0B7EC41CAD56}" type="presOf" srcId="{34FA3B03-7AC0-4BE3-8DEE-8EB3C6CC7188}" destId="{1198DEDC-C799-43F6-8B98-FF17F73989C0}" srcOrd="0" destOrd="0" presId="urn:microsoft.com/office/officeart/2005/8/layout/default"/>
    <dgm:cxn modelId="{CDDA6816-C16F-45BB-9376-7D449AAEA807}" srcId="{0CB89B22-539B-4F05-9D97-39C9E68FFDE7}" destId="{C91F38DA-5329-45E6-B008-7E60DBBFF176}" srcOrd="3" destOrd="0" parTransId="{0BD18DE1-CC7F-43ED-8FA1-44CA8D27091C}" sibTransId="{F0D34A5A-6B17-4740-85EA-3AF798096A7E}"/>
    <dgm:cxn modelId="{4BD1B41B-C7B2-4548-A249-3FA326455612}" type="presOf" srcId="{99A33EFA-C54C-44E6-A7EC-90C68D7A1D01}" destId="{4CEAF5D6-3763-4304-9388-AC77B49278D2}" srcOrd="0" destOrd="0" presId="urn:microsoft.com/office/officeart/2005/8/layout/default"/>
    <dgm:cxn modelId="{10B16F22-EF92-DE4E-8687-673AA5FF3CED}" srcId="{0CB89B22-539B-4F05-9D97-39C9E68FFDE7}" destId="{618E3BE0-FF5E-2A40-A41B-F26CCB8EF4D0}" srcOrd="0" destOrd="0" parTransId="{2B72F6FF-F557-FA49-B225-376ED166D379}" sibTransId="{3C7A76D7-5873-AE4A-AB6C-5843558E5C3F}"/>
    <dgm:cxn modelId="{BA64A92C-12B3-4B48-A040-65E18883E35F}" srcId="{0CB89B22-539B-4F05-9D97-39C9E68FFDE7}" destId="{7C505636-54B6-4EF6-AED6-E3F1ADE827EB}" srcOrd="2" destOrd="0" parTransId="{F0118637-FA17-4468-BDE8-2848A466F1F4}" sibTransId="{0413EE10-D792-4E7D-AB56-8CD55412CA0F}"/>
    <dgm:cxn modelId="{0CD71335-E1A2-4B48-8308-F23889EDA78E}" srcId="{0CB89B22-539B-4F05-9D97-39C9E68FFDE7}" destId="{3645183E-9565-A948-A5B2-1FB1845A44CA}" srcOrd="1" destOrd="0" parTransId="{4518C8BE-52E0-BB40-A9BB-16CA718336EE}" sibTransId="{6DA4B13E-C011-3D48-A99D-95ABA2A569F5}"/>
    <dgm:cxn modelId="{2608296A-0520-C94E-90B4-B9B952115FC2}" type="presOf" srcId="{3645183E-9565-A948-A5B2-1FB1845A44CA}" destId="{F48C9E39-52FB-864D-90A8-6A8966684020}" srcOrd="0" destOrd="0" presId="urn:microsoft.com/office/officeart/2005/8/layout/default"/>
    <dgm:cxn modelId="{AA24C76E-E2FE-4572-B154-D977BACA76BC}" type="presOf" srcId="{7C505636-54B6-4EF6-AED6-E3F1ADE827EB}" destId="{E75F1FA1-8594-47AA-82BA-A37E095CD7EC}" srcOrd="0" destOrd="0" presId="urn:microsoft.com/office/officeart/2005/8/layout/default"/>
    <dgm:cxn modelId="{B9937E85-3B7E-4707-A073-2EE68B5CB83A}" type="presOf" srcId="{C91F38DA-5329-45E6-B008-7E60DBBFF176}" destId="{AF2DFBB8-E448-4FA3-9D48-9605E9217648}" srcOrd="0" destOrd="0" presId="urn:microsoft.com/office/officeart/2005/8/layout/default"/>
    <dgm:cxn modelId="{D120A398-293F-4F97-9709-3B5785E76AF8}" type="presOf" srcId="{0CB89B22-539B-4F05-9D97-39C9E68FFDE7}" destId="{E03694F6-E9CB-438C-A9EF-3E6B05BB3D1D}" srcOrd="0" destOrd="0" presId="urn:microsoft.com/office/officeart/2005/8/layout/default"/>
    <dgm:cxn modelId="{682730CA-44C8-4741-9223-25FE09738773}" srcId="{0CB89B22-539B-4F05-9D97-39C9E68FFDE7}" destId="{99A33EFA-C54C-44E6-A7EC-90C68D7A1D01}" srcOrd="4" destOrd="0" parTransId="{C8288ED6-8327-47BB-A173-5E1371C80F30}" sibTransId="{27D1AE84-AA84-41EB-84A4-CD95D837E9CA}"/>
    <dgm:cxn modelId="{41C42FFB-1AC0-4841-B2E6-8A7070D32280}" srcId="{0CB89B22-539B-4F05-9D97-39C9E68FFDE7}" destId="{34FA3B03-7AC0-4BE3-8DEE-8EB3C6CC7188}" srcOrd="5" destOrd="0" parTransId="{7A751D40-F755-489E-96F7-B8522516DB0F}" sibTransId="{154D7A1F-FEA0-4CCD-BDC0-495983C1ABD7}"/>
    <dgm:cxn modelId="{8154F766-10F3-F54C-B5F9-E999DF28DF9D}" type="presParOf" srcId="{E03694F6-E9CB-438C-A9EF-3E6B05BB3D1D}" destId="{8EB78519-89E1-4D48-B427-0CCF00F13402}" srcOrd="0" destOrd="0" presId="urn:microsoft.com/office/officeart/2005/8/layout/default"/>
    <dgm:cxn modelId="{FEE70D4B-3C58-0C48-80F9-3BC4BE06AEE2}" type="presParOf" srcId="{E03694F6-E9CB-438C-A9EF-3E6B05BB3D1D}" destId="{06ABE939-6265-2240-921F-B699BE7F9167}" srcOrd="1" destOrd="0" presId="urn:microsoft.com/office/officeart/2005/8/layout/default"/>
    <dgm:cxn modelId="{CA694CD8-7257-374D-9DDA-72BBDF99B760}" type="presParOf" srcId="{E03694F6-E9CB-438C-A9EF-3E6B05BB3D1D}" destId="{F48C9E39-52FB-864D-90A8-6A8966684020}" srcOrd="2" destOrd="0" presId="urn:microsoft.com/office/officeart/2005/8/layout/default"/>
    <dgm:cxn modelId="{F3F108D4-9E41-7D45-87F9-77F7BA4956FD}" type="presParOf" srcId="{E03694F6-E9CB-438C-A9EF-3E6B05BB3D1D}" destId="{622A1925-68FF-5244-B08C-0596B1B34B20}" srcOrd="3" destOrd="0" presId="urn:microsoft.com/office/officeart/2005/8/layout/default"/>
    <dgm:cxn modelId="{1343361E-6BFB-43AC-8B74-51237E0A3918}" type="presParOf" srcId="{E03694F6-E9CB-438C-A9EF-3E6B05BB3D1D}" destId="{E75F1FA1-8594-47AA-82BA-A37E095CD7EC}" srcOrd="4" destOrd="0" presId="urn:microsoft.com/office/officeart/2005/8/layout/default"/>
    <dgm:cxn modelId="{FDB73424-3CD5-495C-9B86-C97C4EA831E2}" type="presParOf" srcId="{E03694F6-E9CB-438C-A9EF-3E6B05BB3D1D}" destId="{754EE6CB-E732-4C8D-AEE1-581C355AC288}" srcOrd="5" destOrd="0" presId="urn:microsoft.com/office/officeart/2005/8/layout/default"/>
    <dgm:cxn modelId="{C0279174-EB7E-4057-AD4A-DC367B6F9C8D}" type="presParOf" srcId="{E03694F6-E9CB-438C-A9EF-3E6B05BB3D1D}" destId="{AF2DFBB8-E448-4FA3-9D48-9605E9217648}" srcOrd="6" destOrd="0" presId="urn:microsoft.com/office/officeart/2005/8/layout/default"/>
    <dgm:cxn modelId="{60FA2D02-C23E-4745-808E-42F50E93D8EA}" type="presParOf" srcId="{E03694F6-E9CB-438C-A9EF-3E6B05BB3D1D}" destId="{A9DF8CCC-FA82-4636-8F03-406E6559AE16}" srcOrd="7" destOrd="0" presId="urn:microsoft.com/office/officeart/2005/8/layout/default"/>
    <dgm:cxn modelId="{CA298393-4F0F-478C-9C72-3DCDCAFEFF17}" type="presParOf" srcId="{E03694F6-E9CB-438C-A9EF-3E6B05BB3D1D}" destId="{4CEAF5D6-3763-4304-9388-AC77B49278D2}" srcOrd="8" destOrd="0" presId="urn:microsoft.com/office/officeart/2005/8/layout/default"/>
    <dgm:cxn modelId="{49F458A0-1B1A-45C3-9FA1-2384E7793754}" type="presParOf" srcId="{E03694F6-E9CB-438C-A9EF-3E6B05BB3D1D}" destId="{9DA28865-CB3E-4DBC-A24F-AB695A6C65F4}" srcOrd="9" destOrd="0" presId="urn:microsoft.com/office/officeart/2005/8/layout/default"/>
    <dgm:cxn modelId="{DEAD9857-AD12-4F2D-9845-0817B45408A5}" type="presParOf" srcId="{E03694F6-E9CB-438C-A9EF-3E6B05BB3D1D}" destId="{1198DEDC-C799-43F6-8B98-FF17F73989C0}"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97A14-4713-4088-8835-35F8BD36BB4D}">
      <dsp:nvSpPr>
        <dsp:cNvPr id="0" name=""/>
        <dsp:cNvSpPr/>
      </dsp:nvSpPr>
      <dsp:spPr>
        <a:xfrm>
          <a:off x="5357" y="675720"/>
          <a:ext cx="1601390" cy="960834"/>
        </a:xfrm>
        <a:prstGeom prst="roundRect">
          <a:avLst>
            <a:gd name="adj" fmla="val 10000"/>
          </a:avLst>
        </a:prstGeom>
        <a:solidFill>
          <a:srgbClr val="A793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Threat of climate change</a:t>
          </a:r>
        </a:p>
      </dsp:txBody>
      <dsp:txXfrm>
        <a:off x="33499" y="703862"/>
        <a:ext cx="1545106" cy="904550"/>
      </dsp:txXfrm>
    </dsp:sp>
    <dsp:sp modelId="{94CD94B3-8B5E-42EB-A9C3-9B1284597AD1}">
      <dsp:nvSpPr>
        <dsp:cNvPr id="0" name=""/>
        <dsp:cNvSpPr/>
      </dsp:nvSpPr>
      <dsp:spPr>
        <a:xfrm>
          <a:off x="1766887" y="957565"/>
          <a:ext cx="339494" cy="397144"/>
        </a:xfrm>
        <a:prstGeom prst="rightArrow">
          <a:avLst>
            <a:gd name="adj1" fmla="val 60000"/>
            <a:gd name="adj2" fmla="val 50000"/>
          </a:avLst>
        </a:prstGeom>
        <a:solidFill>
          <a:srgbClr val="A7934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766887" y="1036994"/>
        <a:ext cx="237646" cy="238286"/>
      </dsp:txXfrm>
    </dsp:sp>
    <dsp:sp modelId="{BCDDA3FC-924D-4961-9AD0-8FA97C387880}">
      <dsp:nvSpPr>
        <dsp:cNvPr id="0" name=""/>
        <dsp:cNvSpPr/>
      </dsp:nvSpPr>
      <dsp:spPr>
        <a:xfrm>
          <a:off x="2247304" y="675720"/>
          <a:ext cx="1601390" cy="960834"/>
        </a:xfrm>
        <a:prstGeom prst="roundRect">
          <a:avLst>
            <a:gd name="adj" fmla="val 10000"/>
          </a:avLst>
        </a:prstGeom>
        <a:solidFill>
          <a:srgbClr val="A793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Need for heat adaptation</a:t>
          </a:r>
        </a:p>
      </dsp:txBody>
      <dsp:txXfrm>
        <a:off x="2275446" y="703862"/>
        <a:ext cx="1545106" cy="904550"/>
      </dsp:txXfrm>
    </dsp:sp>
    <dsp:sp modelId="{C2BA9CF6-9337-4CE8-B5C2-DA33A9897645}">
      <dsp:nvSpPr>
        <dsp:cNvPr id="0" name=""/>
        <dsp:cNvSpPr/>
      </dsp:nvSpPr>
      <dsp:spPr>
        <a:xfrm>
          <a:off x="4008834" y="957565"/>
          <a:ext cx="339494" cy="397144"/>
        </a:xfrm>
        <a:prstGeom prst="rightArrow">
          <a:avLst>
            <a:gd name="adj1" fmla="val 60000"/>
            <a:gd name="adj2" fmla="val 50000"/>
          </a:avLst>
        </a:prstGeom>
        <a:solidFill>
          <a:srgbClr val="A7934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008834" y="1036994"/>
        <a:ext cx="237646" cy="238286"/>
      </dsp:txXfrm>
    </dsp:sp>
    <dsp:sp modelId="{0EE6226C-CFA1-49E6-8CB7-202F6A2307C0}">
      <dsp:nvSpPr>
        <dsp:cNvPr id="0" name=""/>
        <dsp:cNvSpPr/>
      </dsp:nvSpPr>
      <dsp:spPr>
        <a:xfrm>
          <a:off x="4489251" y="675720"/>
          <a:ext cx="1601390" cy="960834"/>
        </a:xfrm>
        <a:prstGeom prst="roundRect">
          <a:avLst>
            <a:gd name="adj" fmla="val 10000"/>
          </a:avLst>
        </a:prstGeom>
        <a:solidFill>
          <a:srgbClr val="A793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Stress on vulnerable communities</a:t>
          </a:r>
        </a:p>
      </dsp:txBody>
      <dsp:txXfrm>
        <a:off x="4517393" y="703862"/>
        <a:ext cx="1545106" cy="904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78519-89E1-4D48-B427-0CCF00F13402}">
      <dsp:nvSpPr>
        <dsp:cNvPr id="0" name=""/>
        <dsp:cNvSpPr/>
      </dsp:nvSpPr>
      <dsp:spPr>
        <a:xfrm>
          <a:off x="916483" y="1984"/>
          <a:ext cx="2030015" cy="12180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Improving the energy efficiency of homes is key to reducing energy burdens</a:t>
          </a:r>
        </a:p>
      </dsp:txBody>
      <dsp:txXfrm>
        <a:off x="916483" y="1984"/>
        <a:ext cx="2030015" cy="1218009"/>
      </dsp:txXfrm>
    </dsp:sp>
    <dsp:sp modelId="{F48C9E39-52FB-864D-90A8-6A8966684020}">
      <dsp:nvSpPr>
        <dsp:cNvPr id="0" name=""/>
        <dsp:cNvSpPr/>
      </dsp:nvSpPr>
      <dsp:spPr>
        <a:xfrm>
          <a:off x="3149500" y="1984"/>
          <a:ext cx="2030015" cy="12180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Justice40 initiatives will make a difference</a:t>
          </a:r>
          <a:r>
            <a:rPr lang="en-US" sz="1500" kern="1200" dirty="0">
              <a:latin typeface="Arial" panose="020B0604020202020204"/>
            </a:rPr>
            <a:t> </a:t>
          </a:r>
          <a:endParaRPr lang="en-US" sz="1500" kern="1200" dirty="0"/>
        </a:p>
      </dsp:txBody>
      <dsp:txXfrm>
        <a:off x="3149500" y="1984"/>
        <a:ext cx="2030015" cy="1218009"/>
      </dsp:txXfrm>
    </dsp:sp>
    <dsp:sp modelId="{E75F1FA1-8594-47AA-82BA-A37E095CD7EC}">
      <dsp:nvSpPr>
        <dsp:cNvPr id="0" name=""/>
        <dsp:cNvSpPr/>
      </dsp:nvSpPr>
      <dsp:spPr>
        <a:xfrm>
          <a:off x="916483" y="1422995"/>
          <a:ext cx="2030015" cy="1218009"/>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Roboto"/>
              <a:ea typeface="Roboto"/>
              <a:cs typeface="Roboto"/>
            </a:rPr>
            <a:t>Vulnerable communities are hidden in consolidated metrics</a:t>
          </a:r>
        </a:p>
      </dsp:txBody>
      <dsp:txXfrm>
        <a:off x="916483" y="1422995"/>
        <a:ext cx="2030015" cy="1218009"/>
      </dsp:txXfrm>
    </dsp:sp>
    <dsp:sp modelId="{AF2DFBB8-E448-4FA3-9D48-9605E9217648}">
      <dsp:nvSpPr>
        <dsp:cNvPr id="0" name=""/>
        <dsp:cNvSpPr/>
      </dsp:nvSpPr>
      <dsp:spPr>
        <a:xfrm>
          <a:off x="3149500" y="1422995"/>
          <a:ext cx="2030015" cy="1218009"/>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Roboto"/>
              <a:ea typeface="Roboto"/>
              <a:cs typeface="Roboto"/>
            </a:rPr>
            <a:t>It is hard to identify the effects of race independent of other factors</a:t>
          </a:r>
        </a:p>
      </dsp:txBody>
      <dsp:txXfrm>
        <a:off x="3149500" y="1422995"/>
        <a:ext cx="2030015" cy="1218009"/>
      </dsp:txXfrm>
    </dsp:sp>
    <dsp:sp modelId="{4CEAF5D6-3763-4304-9388-AC77B49278D2}">
      <dsp:nvSpPr>
        <dsp:cNvPr id="0" name=""/>
        <dsp:cNvSpPr/>
      </dsp:nvSpPr>
      <dsp:spPr>
        <a:xfrm>
          <a:off x="916483" y="2844006"/>
          <a:ext cx="2030015" cy="1218009"/>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Roboto"/>
              <a:ea typeface="Roboto"/>
              <a:cs typeface="Roboto"/>
            </a:rPr>
            <a:t>Energy burden is systemically under-estimated</a:t>
          </a:r>
        </a:p>
      </dsp:txBody>
      <dsp:txXfrm>
        <a:off x="916483" y="2844006"/>
        <a:ext cx="2030015" cy="1218009"/>
      </dsp:txXfrm>
    </dsp:sp>
    <dsp:sp modelId="{1198DEDC-C799-43F6-8B98-FF17F73989C0}">
      <dsp:nvSpPr>
        <dsp:cNvPr id="0" name=""/>
        <dsp:cNvSpPr/>
      </dsp:nvSpPr>
      <dsp:spPr>
        <a:xfrm>
          <a:off x="3149500" y="2844006"/>
          <a:ext cx="2030015" cy="1218009"/>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Roboto"/>
              <a:ea typeface="Roboto"/>
              <a:cs typeface="Roboto"/>
            </a:rPr>
            <a:t>As household vulnerability increases, consequences are magnified</a:t>
          </a:r>
        </a:p>
      </dsp:txBody>
      <dsp:txXfrm>
        <a:off x="3149500" y="2844006"/>
        <a:ext cx="2030015" cy="12180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CF62C-3B8F-1743-98B1-08D345D7E0B6}" type="datetimeFigureOut">
              <a:rPr lang="en-US" smtClean="0"/>
              <a:t>8/8/24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7898D-C929-9343-B3E1-4A6CF3AF72A1}" type="slidenum">
              <a:rPr lang="en-US" smtClean="0"/>
              <a:t>‹#›</a:t>
            </a:fld>
            <a:endParaRPr lang="en-US"/>
          </a:p>
        </p:txBody>
      </p:sp>
    </p:spTree>
    <p:extLst>
      <p:ext uri="{BB962C8B-B14F-4D97-AF65-F5344CB8AC3E}">
        <p14:creationId xmlns:p14="http://schemas.microsoft.com/office/powerpoint/2010/main" val="3635647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0e417be925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0e417be925_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Include in presser</a:t>
            </a:r>
          </a:p>
          <a:p>
            <a:pPr marL="0" lvl="0" indent="0" algn="l" rtl="0">
              <a:spcBef>
                <a:spcPts val="0"/>
              </a:spcBef>
              <a:spcAft>
                <a:spcPts val="0"/>
              </a:spcAft>
              <a:buNone/>
            </a:pPr>
            <a:endParaRPr lang="en-US"/>
          </a:p>
          <a:p>
            <a:pPr marL="0" lvl="0" indent="0" algn="l" rtl="0">
              <a:spcBef>
                <a:spcPts val="0"/>
              </a:spcBef>
              <a:spcAft>
                <a:spcPts val="0"/>
              </a:spcAft>
              <a:buNone/>
            </a:pPr>
            <a:r>
              <a:rPr lang="en-US"/>
              <a:t>Definitions of energy burden, energy insecurity, energy poverty from ORNL Report: Low-Income Energy Affordability Conclusions from a Literature Review (2019).</a:t>
            </a:r>
          </a:p>
          <a:p>
            <a:endParaRPr lang="en-US">
              <a:cs typeface="Calibri"/>
            </a:endParaRPr>
          </a:p>
          <a:p>
            <a:r>
              <a:rPr lang="en-US"/>
              <a:t>For a particular area, the energy burden can be measured based on the mean or median income of households in that area.</a:t>
            </a:r>
          </a:p>
        </p:txBody>
      </p:sp>
      <p:sp>
        <p:nvSpPr>
          <p:cNvPr id="162" name="Google Shape;162;g10e417be925_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extLst>
      <p:ext uri="{BB962C8B-B14F-4D97-AF65-F5344CB8AC3E}">
        <p14:creationId xmlns:p14="http://schemas.microsoft.com/office/powerpoint/2010/main" val="370199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dirty="0">
                <a:solidFill>
                  <a:srgbClr val="000000"/>
                </a:solidFill>
                <a:effectLst/>
                <a:latin typeface="Aptos" panose="020B0004020202020204" pitchFamily="34" charset="0"/>
              </a:rPr>
              <a:t>The census tracts are color-coded as follows - </a:t>
            </a:r>
          </a:p>
          <a:p>
            <a:pPr algn="l" fontAlgn="base"/>
            <a:r>
              <a:rPr lang="en-US" sz="1800" b="0" i="0" dirty="0">
                <a:solidFill>
                  <a:srgbClr val="000000"/>
                </a:solidFill>
                <a:effectLst/>
                <a:latin typeface="Aptos" panose="020B0004020202020204" pitchFamily="34" charset="0"/>
              </a:rPr>
              <a:t>A </a:t>
            </a:r>
            <a:r>
              <a:rPr lang="en-US" sz="1800" b="1" i="0" dirty="0">
                <a:solidFill>
                  <a:srgbClr val="000000"/>
                </a:solidFill>
                <a:effectLst/>
                <a:latin typeface="Aptos" panose="020B0004020202020204" pitchFamily="34" charset="0"/>
              </a:rPr>
              <a:t>light-yellow </a:t>
            </a:r>
            <a:r>
              <a:rPr lang="en-US" sz="1800" b="0" i="0" dirty="0">
                <a:solidFill>
                  <a:srgbClr val="000000"/>
                </a:solidFill>
                <a:effectLst/>
                <a:latin typeface="Aptos" panose="020B0004020202020204" pitchFamily="34" charset="0"/>
              </a:rPr>
              <a:t>color means - high tree cover and low energy burden  (a good combination, but nowhere seen in the </a:t>
            </a:r>
            <a:r>
              <a:rPr lang="en-US" sz="1800" b="1" i="0" dirty="0">
                <a:solidFill>
                  <a:srgbClr val="000000"/>
                </a:solidFill>
                <a:effectLst/>
                <a:latin typeface="Aptos" panose="020B0004020202020204" pitchFamily="34" charset="0"/>
              </a:rPr>
              <a:t>ATL metro area census tracts</a:t>
            </a:r>
            <a:r>
              <a:rPr lang="en-US" sz="1800" b="0" i="0" dirty="0">
                <a:solidFill>
                  <a:srgbClr val="000000"/>
                </a:solidFill>
                <a:effectLst/>
                <a:latin typeface="Aptos" panose="020B0004020202020204" pitchFamily="34" charset="0"/>
              </a:rPr>
              <a:t>)</a:t>
            </a:r>
          </a:p>
          <a:p>
            <a:pPr algn="l" fontAlgn="base"/>
            <a:r>
              <a:rPr lang="en-US" sz="1800" b="0" i="0" dirty="0">
                <a:solidFill>
                  <a:srgbClr val="000000"/>
                </a:solidFill>
                <a:effectLst/>
                <a:latin typeface="Aptos" panose="020B0004020202020204" pitchFamily="34" charset="0"/>
              </a:rPr>
              <a:t>A </a:t>
            </a:r>
            <a:r>
              <a:rPr lang="en-US" sz="1800" b="1" i="0" dirty="0">
                <a:solidFill>
                  <a:srgbClr val="000000"/>
                </a:solidFill>
                <a:effectLst/>
                <a:latin typeface="Aptos" panose="020B0004020202020204" pitchFamily="34" charset="0"/>
              </a:rPr>
              <a:t>dark blue </a:t>
            </a:r>
            <a:r>
              <a:rPr lang="en-US" sz="1800" b="0" i="0" dirty="0">
                <a:solidFill>
                  <a:srgbClr val="000000"/>
                </a:solidFill>
                <a:effectLst/>
                <a:latin typeface="Aptos" panose="020B0004020202020204" pitchFamily="34" charset="0"/>
              </a:rPr>
              <a:t>- low tree cover and high energy burden. </a:t>
            </a:r>
          </a:p>
          <a:p>
            <a:pPr algn="l" fontAlgn="base"/>
            <a:br>
              <a:rPr lang="en-US" sz="1800" b="0" i="0" dirty="0">
                <a:solidFill>
                  <a:srgbClr val="000000"/>
                </a:solidFill>
                <a:effectLst/>
                <a:latin typeface="Aptos" panose="020B0004020202020204" pitchFamily="34" charset="0"/>
              </a:rPr>
            </a:br>
            <a:endParaRPr lang="en-US" sz="1800" b="0" i="0" dirty="0">
              <a:solidFill>
                <a:srgbClr val="000000"/>
              </a:solidFill>
              <a:effectLst/>
              <a:latin typeface="Aptos" panose="020B0004020202020204" pitchFamily="34" charset="0"/>
            </a:endParaRPr>
          </a:p>
          <a:p>
            <a:pPr algn="l" fontAlgn="base"/>
            <a:r>
              <a:rPr lang="en-US" sz="1800" b="0" i="0" dirty="0">
                <a:solidFill>
                  <a:srgbClr val="000000"/>
                </a:solidFill>
                <a:effectLst/>
                <a:latin typeface="Aptos" panose="020B0004020202020204" pitchFamily="34" charset="0"/>
              </a:rPr>
              <a:t>When you choose a cut-off of 3% or higher, most of the census tracts in Atlanta have light blue and light green colors. </a:t>
            </a:r>
          </a:p>
          <a:p>
            <a:pPr algn="l" fontAlgn="base"/>
            <a:r>
              <a:rPr lang="en-US" sz="1800" b="0" i="0" dirty="0">
                <a:solidFill>
                  <a:srgbClr val="000000"/>
                </a:solidFill>
                <a:effectLst/>
                <a:latin typeface="Aptos" panose="020B0004020202020204" pitchFamily="34" charset="0"/>
              </a:rPr>
              <a:t>When you choose a cut-off of 10% or higher, two census tracts change the shade to a dark green color (distinguishing them from the other census tracts that showed up earlier as the same color). </a:t>
            </a:r>
          </a:p>
          <a:p>
            <a:endParaRPr lang="en-US" dirty="0"/>
          </a:p>
        </p:txBody>
      </p:sp>
      <p:sp>
        <p:nvSpPr>
          <p:cNvPr id="4" name="Slide Number Placeholder 3"/>
          <p:cNvSpPr>
            <a:spLocks noGrp="1"/>
          </p:cNvSpPr>
          <p:nvPr>
            <p:ph type="sldNum" sz="quarter" idx="5"/>
          </p:nvPr>
        </p:nvSpPr>
        <p:spPr/>
        <p:txBody>
          <a:bodyPr/>
          <a:lstStyle/>
          <a:p>
            <a:fld id="{78C7898D-C929-9343-B3E1-4A6CF3AF72A1}" type="slidenum">
              <a:rPr lang="en-US" smtClean="0"/>
              <a:t>10</a:t>
            </a:fld>
            <a:endParaRPr lang="en-US"/>
          </a:p>
        </p:txBody>
      </p:sp>
    </p:spTree>
    <p:extLst>
      <p:ext uri="{BB962C8B-B14F-4D97-AF65-F5344CB8AC3E}">
        <p14:creationId xmlns:p14="http://schemas.microsoft.com/office/powerpoint/2010/main" val="3393683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7B81F7-443E-4242-9249-43A1F1306349}" type="slidenum">
              <a:rPr lang="en-US" smtClean="0"/>
              <a:t>11</a:t>
            </a:fld>
            <a:endParaRPr lang="en-US"/>
          </a:p>
        </p:txBody>
      </p:sp>
    </p:spTree>
    <p:extLst>
      <p:ext uri="{BB962C8B-B14F-4D97-AF65-F5344CB8AC3E}">
        <p14:creationId xmlns:p14="http://schemas.microsoft.com/office/powerpoint/2010/main" val="2222062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in presser</a:t>
            </a:r>
          </a:p>
        </p:txBody>
      </p:sp>
      <p:sp>
        <p:nvSpPr>
          <p:cNvPr id="4" name="Slide Number Placeholder 3"/>
          <p:cNvSpPr>
            <a:spLocks noGrp="1"/>
          </p:cNvSpPr>
          <p:nvPr>
            <p:ph type="sldNum" sz="quarter" idx="5"/>
          </p:nvPr>
        </p:nvSpPr>
        <p:spPr/>
        <p:txBody>
          <a:bodyPr/>
          <a:lstStyle/>
          <a:p>
            <a:fld id="{78C7898D-C929-9343-B3E1-4A6CF3AF72A1}" type="slidenum">
              <a:rPr lang="en-US" smtClean="0"/>
              <a:t>12</a:t>
            </a:fld>
            <a:endParaRPr lang="en-US"/>
          </a:p>
        </p:txBody>
      </p:sp>
    </p:spTree>
    <p:extLst>
      <p:ext uri="{BB962C8B-B14F-4D97-AF65-F5344CB8AC3E}">
        <p14:creationId xmlns:p14="http://schemas.microsoft.com/office/powerpoint/2010/main" val="106777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in presser</a:t>
            </a:r>
          </a:p>
        </p:txBody>
      </p:sp>
      <p:sp>
        <p:nvSpPr>
          <p:cNvPr id="4" name="Slide Number Placeholder 3"/>
          <p:cNvSpPr>
            <a:spLocks noGrp="1"/>
          </p:cNvSpPr>
          <p:nvPr>
            <p:ph type="sldNum" sz="quarter" idx="5"/>
          </p:nvPr>
        </p:nvSpPr>
        <p:spPr/>
        <p:txBody>
          <a:bodyPr/>
          <a:lstStyle/>
          <a:p>
            <a:fld id="{E07B81F7-443E-4242-9249-43A1F1306349}" type="slidenum">
              <a:rPr lang="en-US" smtClean="0"/>
              <a:t>13</a:t>
            </a:fld>
            <a:endParaRPr lang="en-US"/>
          </a:p>
        </p:txBody>
      </p:sp>
    </p:spTree>
    <p:extLst>
      <p:ext uri="{BB962C8B-B14F-4D97-AF65-F5344CB8AC3E}">
        <p14:creationId xmlns:p14="http://schemas.microsoft.com/office/powerpoint/2010/main" val="3514054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in presser</a:t>
            </a:r>
          </a:p>
        </p:txBody>
      </p:sp>
      <p:sp>
        <p:nvSpPr>
          <p:cNvPr id="4" name="Slide Number Placeholder 3"/>
          <p:cNvSpPr>
            <a:spLocks noGrp="1"/>
          </p:cNvSpPr>
          <p:nvPr>
            <p:ph type="sldNum" sz="quarter" idx="5"/>
          </p:nvPr>
        </p:nvSpPr>
        <p:spPr/>
        <p:txBody>
          <a:bodyPr/>
          <a:lstStyle/>
          <a:p>
            <a:fld id="{E07B81F7-443E-4242-9249-43A1F1306349}" type="slidenum">
              <a:rPr lang="en-US" smtClean="0"/>
              <a:t>14</a:t>
            </a:fld>
            <a:endParaRPr lang="en-US"/>
          </a:p>
        </p:txBody>
      </p:sp>
    </p:spTree>
    <p:extLst>
      <p:ext uri="{BB962C8B-B14F-4D97-AF65-F5344CB8AC3E}">
        <p14:creationId xmlns:p14="http://schemas.microsoft.com/office/powerpoint/2010/main" val="4126689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in presser</a:t>
            </a:r>
          </a:p>
        </p:txBody>
      </p:sp>
      <p:sp>
        <p:nvSpPr>
          <p:cNvPr id="4" name="Slide Number Placeholder 3"/>
          <p:cNvSpPr>
            <a:spLocks noGrp="1"/>
          </p:cNvSpPr>
          <p:nvPr>
            <p:ph type="sldNum" sz="quarter" idx="5"/>
          </p:nvPr>
        </p:nvSpPr>
        <p:spPr/>
        <p:txBody>
          <a:bodyPr/>
          <a:lstStyle/>
          <a:p>
            <a:fld id="{E07B81F7-443E-4242-9249-43A1F1306349}" type="slidenum">
              <a:rPr lang="en-US" smtClean="0"/>
              <a:t>15</a:t>
            </a:fld>
            <a:endParaRPr lang="en-US"/>
          </a:p>
        </p:txBody>
      </p:sp>
    </p:spTree>
    <p:extLst>
      <p:ext uri="{BB962C8B-B14F-4D97-AF65-F5344CB8AC3E}">
        <p14:creationId xmlns:p14="http://schemas.microsoft.com/office/powerpoint/2010/main" val="762194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in presser</a:t>
            </a:r>
          </a:p>
        </p:txBody>
      </p:sp>
      <p:sp>
        <p:nvSpPr>
          <p:cNvPr id="4" name="Slide Number Placeholder 3"/>
          <p:cNvSpPr>
            <a:spLocks noGrp="1"/>
          </p:cNvSpPr>
          <p:nvPr>
            <p:ph type="sldNum" sz="quarter" idx="5"/>
          </p:nvPr>
        </p:nvSpPr>
        <p:spPr/>
        <p:txBody>
          <a:bodyPr/>
          <a:lstStyle/>
          <a:p>
            <a:fld id="{E07B81F7-443E-4242-9249-43A1F1306349}" type="slidenum">
              <a:rPr lang="en-US" smtClean="0"/>
              <a:t>16</a:t>
            </a:fld>
            <a:endParaRPr lang="en-US"/>
          </a:p>
        </p:txBody>
      </p:sp>
    </p:spTree>
    <p:extLst>
      <p:ext uri="{BB962C8B-B14F-4D97-AF65-F5344CB8AC3E}">
        <p14:creationId xmlns:p14="http://schemas.microsoft.com/office/powerpoint/2010/main" val="95385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in presser</a:t>
            </a:r>
          </a:p>
        </p:txBody>
      </p:sp>
      <p:sp>
        <p:nvSpPr>
          <p:cNvPr id="4" name="Slide Number Placeholder 3"/>
          <p:cNvSpPr>
            <a:spLocks noGrp="1"/>
          </p:cNvSpPr>
          <p:nvPr>
            <p:ph type="sldNum" sz="quarter" idx="5"/>
          </p:nvPr>
        </p:nvSpPr>
        <p:spPr/>
        <p:txBody>
          <a:bodyPr/>
          <a:lstStyle/>
          <a:p>
            <a:fld id="{E07B81F7-443E-4242-9249-43A1F1306349}" type="slidenum">
              <a:rPr lang="en-US" smtClean="0"/>
              <a:t>17</a:t>
            </a:fld>
            <a:endParaRPr lang="en-US"/>
          </a:p>
        </p:txBody>
      </p:sp>
    </p:spTree>
    <p:extLst>
      <p:ext uri="{BB962C8B-B14F-4D97-AF65-F5344CB8AC3E}">
        <p14:creationId xmlns:p14="http://schemas.microsoft.com/office/powerpoint/2010/main" val="3357461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Include in presser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Data sources: County level and Census tract data from LEAD EB tool, Household data from Georgia Energy and Climate Survey</a:t>
            </a:r>
          </a:p>
          <a:p>
            <a:endParaRPr lang="en-US"/>
          </a:p>
        </p:txBody>
      </p:sp>
      <p:sp>
        <p:nvSpPr>
          <p:cNvPr id="4" name="Slide Number Placeholder 3"/>
          <p:cNvSpPr>
            <a:spLocks noGrp="1"/>
          </p:cNvSpPr>
          <p:nvPr>
            <p:ph type="sldNum" sz="quarter" idx="5"/>
          </p:nvPr>
        </p:nvSpPr>
        <p:spPr/>
        <p:txBody>
          <a:bodyPr/>
          <a:lstStyle/>
          <a:p>
            <a:fld id="{78C7898D-C929-9343-B3E1-4A6CF3AF72A1}" type="slidenum">
              <a:rPr lang="en-US" smtClean="0"/>
              <a:t>18</a:t>
            </a:fld>
            <a:endParaRPr lang="en-US"/>
          </a:p>
        </p:txBody>
      </p:sp>
    </p:spTree>
    <p:extLst>
      <p:ext uri="{BB962C8B-B14F-4D97-AF65-F5344CB8AC3E}">
        <p14:creationId xmlns:p14="http://schemas.microsoft.com/office/powerpoint/2010/main" val="3669582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0e417be925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0e417be925_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Include in presser</a:t>
            </a:r>
          </a:p>
          <a:p>
            <a:pPr marL="0" lvl="0" indent="0" algn="l" rtl="0">
              <a:spcBef>
                <a:spcPts val="0"/>
              </a:spcBef>
              <a:spcAft>
                <a:spcPts val="0"/>
              </a:spcAft>
              <a:buNone/>
            </a:pPr>
            <a:endParaRPr lang="en-US"/>
          </a:p>
          <a:p>
            <a:pPr marL="0" lvl="0" indent="0" algn="l" rtl="0">
              <a:spcBef>
                <a:spcPts val="0"/>
              </a:spcBef>
              <a:spcAft>
                <a:spcPts val="0"/>
              </a:spcAft>
              <a:buNone/>
            </a:pPr>
            <a:r>
              <a:rPr lang="en-US"/>
              <a:t>Definitions of energy burden, energy insecurity, energy poverty from ORNL Report: Low-Income Energy Affordability Conclusions from a Literature Review (2019).</a:t>
            </a:r>
          </a:p>
          <a:p>
            <a:endParaRPr lang="en-US">
              <a:cs typeface="Calibri"/>
            </a:endParaRPr>
          </a:p>
          <a:p>
            <a:r>
              <a:rPr lang="en-US"/>
              <a:t>For a particular area, the energy burden can be measured based on the mean or median income of households in that area.</a:t>
            </a:r>
          </a:p>
        </p:txBody>
      </p:sp>
      <p:sp>
        <p:nvSpPr>
          <p:cNvPr id="162" name="Google Shape;162;g10e417be925_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in presser</a:t>
            </a:r>
          </a:p>
        </p:txBody>
      </p:sp>
      <p:sp>
        <p:nvSpPr>
          <p:cNvPr id="4" name="Slide Number Placeholder 3"/>
          <p:cNvSpPr>
            <a:spLocks noGrp="1"/>
          </p:cNvSpPr>
          <p:nvPr>
            <p:ph type="sldNum" sz="quarter" idx="5"/>
          </p:nvPr>
        </p:nvSpPr>
        <p:spPr/>
        <p:txBody>
          <a:bodyPr/>
          <a:lstStyle/>
          <a:p>
            <a:fld id="{78C7898D-C929-9343-B3E1-4A6CF3AF72A1}" type="slidenum">
              <a:rPr lang="en-US" smtClean="0"/>
              <a:t>3</a:t>
            </a:fld>
            <a:endParaRPr lang="en-US"/>
          </a:p>
        </p:txBody>
      </p:sp>
    </p:spTree>
    <p:extLst>
      <p:ext uri="{BB962C8B-B14F-4D97-AF65-F5344CB8AC3E}">
        <p14:creationId xmlns:p14="http://schemas.microsoft.com/office/powerpoint/2010/main" val="3012960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 SLIDE HAS ANIMATIONS</a:t>
            </a:r>
          </a:p>
        </p:txBody>
      </p:sp>
      <p:sp>
        <p:nvSpPr>
          <p:cNvPr id="4" name="Slide Number Placeholder 3"/>
          <p:cNvSpPr>
            <a:spLocks noGrp="1"/>
          </p:cNvSpPr>
          <p:nvPr>
            <p:ph type="sldNum" sz="quarter" idx="5"/>
          </p:nvPr>
        </p:nvSpPr>
        <p:spPr/>
        <p:txBody>
          <a:bodyPr/>
          <a:lstStyle/>
          <a:p>
            <a:fld id="{5B73487C-07F8-4F35-B07E-4E4A6FEC128D}" type="slidenum">
              <a:rPr lang="en-US" smtClean="0"/>
              <a:t>4</a:t>
            </a:fld>
            <a:endParaRPr lang="en-US"/>
          </a:p>
        </p:txBody>
      </p:sp>
    </p:spTree>
    <p:extLst>
      <p:ext uri="{BB962C8B-B14F-4D97-AF65-F5344CB8AC3E}">
        <p14:creationId xmlns:p14="http://schemas.microsoft.com/office/powerpoint/2010/main" val="263000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Include in presser</a:t>
            </a:r>
            <a:endParaRPr lang="en-US" b="1"/>
          </a:p>
          <a:p>
            <a:r>
              <a:rPr lang="en-US" b="1"/>
              <a:t>THIS SLIDE HAS ANIMATIONS</a:t>
            </a:r>
          </a:p>
        </p:txBody>
      </p:sp>
      <p:sp>
        <p:nvSpPr>
          <p:cNvPr id="4" name="Slide Number Placeholder 3"/>
          <p:cNvSpPr>
            <a:spLocks noGrp="1"/>
          </p:cNvSpPr>
          <p:nvPr>
            <p:ph type="sldNum" sz="quarter" idx="5"/>
          </p:nvPr>
        </p:nvSpPr>
        <p:spPr/>
        <p:txBody>
          <a:bodyPr/>
          <a:lstStyle/>
          <a:p>
            <a:fld id="{5B73487C-07F8-4F35-B07E-4E4A6FEC128D}" type="slidenum">
              <a:rPr lang="en-US" smtClean="0"/>
              <a:t>5</a:t>
            </a:fld>
            <a:endParaRPr lang="en-US"/>
          </a:p>
        </p:txBody>
      </p:sp>
    </p:spTree>
    <p:extLst>
      <p:ext uri="{BB962C8B-B14F-4D97-AF65-F5344CB8AC3E}">
        <p14:creationId xmlns:p14="http://schemas.microsoft.com/office/powerpoint/2010/main" val="3449528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in presser</a:t>
            </a:r>
          </a:p>
        </p:txBody>
      </p:sp>
      <p:sp>
        <p:nvSpPr>
          <p:cNvPr id="4" name="Slide Number Placeholder 3"/>
          <p:cNvSpPr>
            <a:spLocks noGrp="1"/>
          </p:cNvSpPr>
          <p:nvPr>
            <p:ph type="sldNum" sz="quarter" idx="5"/>
          </p:nvPr>
        </p:nvSpPr>
        <p:spPr/>
        <p:txBody>
          <a:bodyPr/>
          <a:lstStyle/>
          <a:p>
            <a:fld id="{78C7898D-C929-9343-B3E1-4A6CF3AF72A1}" type="slidenum">
              <a:rPr lang="en-US" smtClean="0"/>
              <a:t>6</a:t>
            </a:fld>
            <a:endParaRPr lang="en-US"/>
          </a:p>
        </p:txBody>
      </p:sp>
    </p:spTree>
    <p:extLst>
      <p:ext uri="{BB962C8B-B14F-4D97-AF65-F5344CB8AC3E}">
        <p14:creationId xmlns:p14="http://schemas.microsoft.com/office/powerpoint/2010/main" val="2315798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in presser</a:t>
            </a:r>
          </a:p>
        </p:txBody>
      </p:sp>
      <p:sp>
        <p:nvSpPr>
          <p:cNvPr id="4" name="Slide Number Placeholder 3"/>
          <p:cNvSpPr>
            <a:spLocks noGrp="1"/>
          </p:cNvSpPr>
          <p:nvPr>
            <p:ph type="sldNum" sz="quarter" idx="5"/>
          </p:nvPr>
        </p:nvSpPr>
        <p:spPr/>
        <p:txBody>
          <a:bodyPr/>
          <a:lstStyle/>
          <a:p>
            <a:fld id="{78C7898D-C929-9343-B3E1-4A6CF3AF72A1}" type="slidenum">
              <a:rPr lang="en-US" smtClean="0"/>
              <a:t>7</a:t>
            </a:fld>
            <a:endParaRPr lang="en-US"/>
          </a:p>
        </p:txBody>
      </p:sp>
    </p:spTree>
    <p:extLst>
      <p:ext uri="{BB962C8B-B14F-4D97-AF65-F5344CB8AC3E}">
        <p14:creationId xmlns:p14="http://schemas.microsoft.com/office/powerpoint/2010/main" val="4126932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Include in presser</a:t>
            </a:r>
          </a:p>
          <a:p>
            <a:r>
              <a:rPr lang="en-US" sz="1800" dirty="0">
                <a:effectLst/>
                <a:latin typeface="Calibri" panose="020F0502020204030204" pitchFamily="34" charset="0"/>
                <a:ea typeface="Calibri" panose="020F0502020204030204" pitchFamily="34" charset="0"/>
              </a:rPr>
              <a:t>As a result of redlining, lending institutions have issued fewer mortgages to predominantly Black communities, creating entrenched segregation, disinvestment and decay that makes it difficult to invest in energy upgrades and retrofits needed to maintain energy-efficient housing, particularly in the deep South.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C7898D-C929-9343-B3E1-4A6CF3AF72A1}" type="slidenum">
              <a:rPr lang="en-US" smtClean="0"/>
              <a:t>8</a:t>
            </a:fld>
            <a:endParaRPr lang="en-US"/>
          </a:p>
        </p:txBody>
      </p:sp>
    </p:spTree>
    <p:extLst>
      <p:ext uri="{BB962C8B-B14F-4D97-AF65-F5344CB8AC3E}">
        <p14:creationId xmlns:p14="http://schemas.microsoft.com/office/powerpoint/2010/main" val="273665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in presser</a:t>
            </a:r>
          </a:p>
        </p:txBody>
      </p:sp>
      <p:sp>
        <p:nvSpPr>
          <p:cNvPr id="4" name="Slide Number Placeholder 3"/>
          <p:cNvSpPr>
            <a:spLocks noGrp="1"/>
          </p:cNvSpPr>
          <p:nvPr>
            <p:ph type="sldNum" sz="quarter" idx="5"/>
          </p:nvPr>
        </p:nvSpPr>
        <p:spPr/>
        <p:txBody>
          <a:bodyPr/>
          <a:lstStyle/>
          <a:p>
            <a:fld id="{78C7898D-C929-9343-B3E1-4A6CF3AF72A1}" type="slidenum">
              <a:rPr lang="en-US" smtClean="0"/>
              <a:t>9</a:t>
            </a:fld>
            <a:endParaRPr lang="en-US"/>
          </a:p>
        </p:txBody>
      </p:sp>
    </p:spTree>
    <p:extLst>
      <p:ext uri="{BB962C8B-B14F-4D97-AF65-F5344CB8AC3E}">
        <p14:creationId xmlns:p14="http://schemas.microsoft.com/office/powerpoint/2010/main" val="113480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2955684" y="1149178"/>
            <a:ext cx="6795912" cy="2643890"/>
          </a:xfrm>
          <a:prstGeom prst="rect">
            <a:avLst/>
          </a:prstGeom>
        </p:spPr>
        <p:txBody>
          <a:bodyPr anchor="b" anchorCtr="0">
            <a:normAutofit/>
          </a:bodyPr>
          <a:lstStyle>
            <a:lvl1pPr algn="l">
              <a:lnSpc>
                <a:spcPts val="4800"/>
              </a:lnSpc>
              <a:defRPr sz="4200" b="1" i="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2955682" y="3793068"/>
            <a:ext cx="6795913" cy="1684868"/>
          </a:xfrm>
          <a:prstGeom prst="rect">
            <a:avLst/>
          </a:prstGeom>
        </p:spPr>
        <p:txBody>
          <a:bodyPr>
            <a:noAutofit/>
          </a:bodyPr>
          <a:lstStyle>
            <a:lvl1pPr marL="0" indent="0" algn="l">
              <a:lnSpc>
                <a:spcPts val="3600"/>
              </a:lnSpc>
              <a:buNone/>
              <a:defRPr sz="1800" b="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21099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E9893A-1692-AC4A-A88A-DE582D3E853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81292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02B0AE-91EF-3A41-B8FB-F0A9C6D1DD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86276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65458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737168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93300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398952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079121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279957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8850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394489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9532-9469-244F-BE1A-55F362E56217}"/>
              </a:ext>
            </a:extLst>
          </p:cNvPr>
          <p:cNvSpPr>
            <a:spLocks noGrp="1"/>
          </p:cNvSpPr>
          <p:nvPr>
            <p:ph type="title"/>
          </p:nvPr>
        </p:nvSpPr>
        <p:spPr/>
        <p:txBody>
          <a:bodyPr/>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FD80C408-8C32-B642-BA5D-8AC8166D10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CC5094A6-E517-3142-ABFE-3BB4B5998266}"/>
              </a:ext>
            </a:extLst>
          </p:cNvPr>
          <p:cNvSpPr>
            <a:spLocks noGrp="1"/>
          </p:cNvSpPr>
          <p:nvPr>
            <p:ph type="dt" sz="half" idx="10"/>
          </p:nvPr>
        </p:nvSpPr>
        <p:spPr/>
        <p:txBody>
          <a:bodyPr/>
          <a:lstStyle/>
          <a:p>
            <a:fld id="{F707C2BC-5E70-8648-BB6F-FFAF25243C07}" type="datetimeFigureOut">
              <a:rPr lang="en-SA" smtClean="0"/>
              <a:t>8/8/24</a:t>
            </a:fld>
            <a:endParaRPr lang="en-SA"/>
          </a:p>
        </p:txBody>
      </p:sp>
      <p:sp>
        <p:nvSpPr>
          <p:cNvPr id="5" name="Footer Placeholder 4">
            <a:extLst>
              <a:ext uri="{FF2B5EF4-FFF2-40B4-BE49-F238E27FC236}">
                <a16:creationId xmlns:a16="http://schemas.microsoft.com/office/drawing/2014/main" id="{CE748278-82BF-0E45-83FB-C729781BBE48}"/>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B6B409F4-6804-9F49-885D-4AAC61C7B956}"/>
              </a:ext>
            </a:extLst>
          </p:cNvPr>
          <p:cNvSpPr>
            <a:spLocks noGrp="1"/>
          </p:cNvSpPr>
          <p:nvPr>
            <p:ph type="sldNum" sz="quarter" idx="12"/>
          </p:nvPr>
        </p:nvSpPr>
        <p:spPr/>
        <p:txBody>
          <a:bodyPr/>
          <a:lstStyle/>
          <a:p>
            <a:fld id="{66FC466F-439B-3640-BC0C-F383450282F9}" type="slidenum">
              <a:rPr lang="en-SA" smtClean="0"/>
              <a:t>‹#›</a:t>
            </a:fld>
            <a:endParaRPr lang="en-SA"/>
          </a:p>
        </p:txBody>
      </p:sp>
    </p:spTree>
    <p:extLst>
      <p:ext uri="{BB962C8B-B14F-4D97-AF65-F5344CB8AC3E}">
        <p14:creationId xmlns:p14="http://schemas.microsoft.com/office/powerpoint/2010/main" val="302493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634353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22" name="Google Shape;22;p17"/>
          <p:cNvSpPr txBox="1">
            <a:spLocks noGrp="1"/>
          </p:cNvSpPr>
          <p:nvPr>
            <p:ph type="body" idx="1"/>
          </p:nvPr>
        </p:nvSpPr>
        <p:spPr>
          <a:xfrm>
            <a:off x="4748006" y="1631226"/>
            <a:ext cx="6951662" cy="113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None/>
              <a:defRPr b="0">
                <a:solidFill>
                  <a:srgbClr val="FFFFFF"/>
                </a:solidFill>
                <a:latin typeface="Helvetica Neue"/>
                <a:ea typeface="Helvetica Neue"/>
                <a:cs typeface="Helvetica Neue"/>
                <a:sym typeface="Helvetica Neue"/>
              </a:defRPr>
            </a:lvl1pPr>
            <a:lvl2pPr marL="914400" lvl="1" indent="-228600" algn="l">
              <a:lnSpc>
                <a:spcPct val="90000"/>
              </a:lnSpc>
              <a:spcBef>
                <a:spcPts val="500"/>
              </a:spcBef>
              <a:spcAft>
                <a:spcPts val="0"/>
              </a:spcAft>
              <a:buClr>
                <a:srgbClr val="FFFFFF"/>
              </a:buClr>
              <a:buSzPts val="2400"/>
              <a:buNone/>
              <a:defRPr>
                <a:solidFill>
                  <a:srgbClr val="FFFFFF"/>
                </a:solidFill>
                <a:latin typeface="Helvetica Neue"/>
                <a:ea typeface="Helvetica Neue"/>
                <a:cs typeface="Helvetica Neue"/>
                <a:sym typeface="Helvetica Neue"/>
              </a:defRPr>
            </a:lvl2pPr>
            <a:lvl3pPr marL="1371600" lvl="2" indent="-228600" algn="l">
              <a:lnSpc>
                <a:spcPct val="90000"/>
              </a:lnSpc>
              <a:spcBef>
                <a:spcPts val="500"/>
              </a:spcBef>
              <a:spcAft>
                <a:spcPts val="0"/>
              </a:spcAft>
              <a:buClr>
                <a:srgbClr val="FFFFFF"/>
              </a:buClr>
              <a:buSzPts val="2000"/>
              <a:buNone/>
              <a:defRPr>
                <a:solidFill>
                  <a:srgbClr val="FFFFFF"/>
                </a:solidFill>
                <a:latin typeface="Helvetica Neue"/>
                <a:ea typeface="Helvetica Neue"/>
                <a:cs typeface="Helvetica Neue"/>
                <a:sym typeface="Helvetica Neue"/>
              </a:defRPr>
            </a:lvl3pPr>
            <a:lvl4pPr marL="1828800" lvl="3" indent="-228600" algn="l">
              <a:lnSpc>
                <a:spcPct val="90000"/>
              </a:lnSpc>
              <a:spcBef>
                <a:spcPts val="500"/>
              </a:spcBef>
              <a:spcAft>
                <a:spcPts val="0"/>
              </a:spcAft>
              <a:buClr>
                <a:srgbClr val="FFFFFF"/>
              </a:buClr>
              <a:buSzPts val="1800"/>
              <a:buNone/>
              <a:defRPr>
                <a:solidFill>
                  <a:srgbClr val="FFFFFF"/>
                </a:solidFill>
                <a:latin typeface="Helvetica Neue"/>
                <a:ea typeface="Helvetica Neue"/>
                <a:cs typeface="Helvetica Neue"/>
                <a:sym typeface="Helvetica Neue"/>
              </a:defRPr>
            </a:lvl4pPr>
            <a:lvl5pPr marL="2286000" lvl="4" indent="-228600" algn="l">
              <a:lnSpc>
                <a:spcPct val="90000"/>
              </a:lnSpc>
              <a:spcBef>
                <a:spcPts val="500"/>
              </a:spcBef>
              <a:spcAft>
                <a:spcPts val="0"/>
              </a:spcAft>
              <a:buClr>
                <a:srgbClr val="FFFFFF"/>
              </a:buClr>
              <a:buSzPts val="1800"/>
              <a:buNone/>
              <a:defRPr>
                <a:solidFill>
                  <a:srgbClr val="FFFFFF"/>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7"/>
          <p:cNvSpPr txBox="1">
            <a:spLocks noGrp="1"/>
          </p:cNvSpPr>
          <p:nvPr>
            <p:ph type="body" idx="2"/>
          </p:nvPr>
        </p:nvSpPr>
        <p:spPr>
          <a:xfrm>
            <a:off x="4748006" y="3326636"/>
            <a:ext cx="6951662" cy="113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None/>
              <a:defRPr b="1">
                <a:solidFill>
                  <a:srgbClr val="FFFFFF"/>
                </a:solidFill>
                <a:latin typeface="Helvetica Neue"/>
                <a:ea typeface="Helvetica Neue"/>
                <a:cs typeface="Helvetica Neue"/>
                <a:sym typeface="Helvetica Neue"/>
              </a:defRPr>
            </a:lvl1pPr>
            <a:lvl2pPr marL="914400" lvl="1" indent="-228600" algn="l">
              <a:lnSpc>
                <a:spcPct val="90000"/>
              </a:lnSpc>
              <a:spcBef>
                <a:spcPts val="500"/>
              </a:spcBef>
              <a:spcAft>
                <a:spcPts val="0"/>
              </a:spcAft>
              <a:buClr>
                <a:srgbClr val="FFFFFF"/>
              </a:buClr>
              <a:buSzPts val="2400"/>
              <a:buNone/>
              <a:defRPr>
                <a:solidFill>
                  <a:srgbClr val="FFFFFF"/>
                </a:solidFill>
                <a:latin typeface="Helvetica Neue"/>
                <a:ea typeface="Helvetica Neue"/>
                <a:cs typeface="Helvetica Neue"/>
                <a:sym typeface="Helvetica Neue"/>
              </a:defRPr>
            </a:lvl2pPr>
            <a:lvl3pPr marL="1371600" lvl="2" indent="-228600" algn="l">
              <a:lnSpc>
                <a:spcPct val="90000"/>
              </a:lnSpc>
              <a:spcBef>
                <a:spcPts val="500"/>
              </a:spcBef>
              <a:spcAft>
                <a:spcPts val="0"/>
              </a:spcAft>
              <a:buClr>
                <a:srgbClr val="FFFFFF"/>
              </a:buClr>
              <a:buSzPts val="2000"/>
              <a:buNone/>
              <a:defRPr>
                <a:solidFill>
                  <a:srgbClr val="FFFFFF"/>
                </a:solidFill>
                <a:latin typeface="Helvetica Neue"/>
                <a:ea typeface="Helvetica Neue"/>
                <a:cs typeface="Helvetica Neue"/>
                <a:sym typeface="Helvetica Neue"/>
              </a:defRPr>
            </a:lvl3pPr>
            <a:lvl4pPr marL="1828800" lvl="3" indent="-228600" algn="l">
              <a:lnSpc>
                <a:spcPct val="90000"/>
              </a:lnSpc>
              <a:spcBef>
                <a:spcPts val="500"/>
              </a:spcBef>
              <a:spcAft>
                <a:spcPts val="0"/>
              </a:spcAft>
              <a:buClr>
                <a:srgbClr val="FFFFFF"/>
              </a:buClr>
              <a:buSzPts val="1800"/>
              <a:buNone/>
              <a:defRPr>
                <a:solidFill>
                  <a:srgbClr val="FFFFFF"/>
                </a:solidFill>
                <a:latin typeface="Helvetica Neue"/>
                <a:ea typeface="Helvetica Neue"/>
                <a:cs typeface="Helvetica Neue"/>
                <a:sym typeface="Helvetica Neue"/>
              </a:defRPr>
            </a:lvl4pPr>
            <a:lvl5pPr marL="2286000" lvl="4" indent="-228600" algn="l">
              <a:lnSpc>
                <a:spcPct val="90000"/>
              </a:lnSpc>
              <a:spcBef>
                <a:spcPts val="500"/>
              </a:spcBef>
              <a:spcAft>
                <a:spcPts val="0"/>
              </a:spcAft>
              <a:buClr>
                <a:srgbClr val="FFFFFF"/>
              </a:buClr>
              <a:buSzPts val="1800"/>
              <a:buNone/>
              <a:defRPr>
                <a:solidFill>
                  <a:srgbClr val="FFFFFF"/>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65500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3C6E-B2BB-F4FD-0469-42108B63BF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DE9DE0-C350-2BEF-16F1-0CD89B6C7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290E61-4F91-AA41-9BDA-6C81DC89A0A4}"/>
              </a:ext>
            </a:extLst>
          </p:cNvPr>
          <p:cNvSpPr>
            <a:spLocks noGrp="1"/>
          </p:cNvSpPr>
          <p:nvPr>
            <p:ph type="dt" sz="half" idx="10"/>
          </p:nvPr>
        </p:nvSpPr>
        <p:spPr/>
        <p:txBody>
          <a:bodyPr/>
          <a:lstStyle/>
          <a:p>
            <a:fld id="{E347F4C5-BABC-E547-B44A-74EFE85DD1DF}" type="datetimeFigureOut">
              <a:rPr lang="en-US" smtClean="0"/>
              <a:t>8/8/24</a:t>
            </a:fld>
            <a:endParaRPr lang="en-US"/>
          </a:p>
        </p:txBody>
      </p:sp>
      <p:sp>
        <p:nvSpPr>
          <p:cNvPr id="5" name="Footer Placeholder 4">
            <a:extLst>
              <a:ext uri="{FF2B5EF4-FFF2-40B4-BE49-F238E27FC236}">
                <a16:creationId xmlns:a16="http://schemas.microsoft.com/office/drawing/2014/main" id="{BB00DA6E-28B4-97AC-1A53-FDE9E8BD9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65B78-2179-C120-F384-61FBD6B67EF4}"/>
              </a:ext>
            </a:extLst>
          </p:cNvPr>
          <p:cNvSpPr>
            <a:spLocks noGrp="1"/>
          </p:cNvSpPr>
          <p:nvPr>
            <p:ph type="sldNum" sz="quarter" idx="12"/>
          </p:nvPr>
        </p:nvSpPr>
        <p:spPr/>
        <p:txBody>
          <a:bodyPr/>
          <a:lstStyle/>
          <a:p>
            <a:fld id="{49CA4273-7A83-C645-B35C-2AB35192449B}" type="slidenum">
              <a:rPr lang="en-US" smtClean="0"/>
              <a:t>‹#›</a:t>
            </a:fld>
            <a:endParaRPr lang="en-US"/>
          </a:p>
        </p:txBody>
      </p:sp>
    </p:spTree>
    <p:extLst>
      <p:ext uri="{BB962C8B-B14F-4D97-AF65-F5344CB8AC3E}">
        <p14:creationId xmlns:p14="http://schemas.microsoft.com/office/powerpoint/2010/main" val="297493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2955684" y="1149178"/>
            <a:ext cx="6795912" cy="2643890"/>
          </a:xfrm>
          <a:prstGeom prst="rect">
            <a:avLst/>
          </a:prstGeom>
        </p:spPr>
        <p:txBody>
          <a:bodyPr anchor="b" anchorCtr="0">
            <a:normAutofit/>
          </a:bodyPr>
          <a:lstStyle>
            <a:lvl1pPr algn="l">
              <a:lnSpc>
                <a:spcPts val="4800"/>
              </a:lnSpc>
              <a:defRPr sz="4200" b="1" i="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2955682" y="3793068"/>
            <a:ext cx="6795913" cy="1684868"/>
          </a:xfrm>
          <a:prstGeom prst="rect">
            <a:avLst/>
          </a:prstGeom>
        </p:spPr>
        <p:txBody>
          <a:bodyPr>
            <a:noAutofit/>
          </a:bodyPr>
          <a:lstStyle>
            <a:lvl1pPr marL="0" indent="0" algn="l">
              <a:lnSpc>
                <a:spcPts val="3600"/>
              </a:lnSpc>
              <a:buNone/>
              <a:defRPr sz="1800" b="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5144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sp>
        <p:nvSpPr>
          <p:cNvPr id="22" name="Google Shape;22;p17"/>
          <p:cNvSpPr txBox="1">
            <a:spLocks noGrp="1"/>
          </p:cNvSpPr>
          <p:nvPr>
            <p:ph type="body" idx="1"/>
          </p:nvPr>
        </p:nvSpPr>
        <p:spPr>
          <a:xfrm>
            <a:off x="4748006" y="1631226"/>
            <a:ext cx="6951662" cy="113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None/>
              <a:defRPr b="0">
                <a:solidFill>
                  <a:srgbClr val="FFFFFF"/>
                </a:solidFill>
                <a:latin typeface="Helvetica Neue"/>
                <a:ea typeface="Helvetica Neue"/>
                <a:cs typeface="Helvetica Neue"/>
                <a:sym typeface="Helvetica Neue"/>
              </a:defRPr>
            </a:lvl1pPr>
            <a:lvl2pPr marL="914400" lvl="1" indent="-228600" algn="l">
              <a:lnSpc>
                <a:spcPct val="90000"/>
              </a:lnSpc>
              <a:spcBef>
                <a:spcPts val="500"/>
              </a:spcBef>
              <a:spcAft>
                <a:spcPts val="0"/>
              </a:spcAft>
              <a:buClr>
                <a:srgbClr val="FFFFFF"/>
              </a:buClr>
              <a:buSzPts val="2400"/>
              <a:buNone/>
              <a:defRPr>
                <a:solidFill>
                  <a:srgbClr val="FFFFFF"/>
                </a:solidFill>
                <a:latin typeface="Helvetica Neue"/>
                <a:ea typeface="Helvetica Neue"/>
                <a:cs typeface="Helvetica Neue"/>
                <a:sym typeface="Helvetica Neue"/>
              </a:defRPr>
            </a:lvl2pPr>
            <a:lvl3pPr marL="1371600" lvl="2" indent="-228600" algn="l">
              <a:lnSpc>
                <a:spcPct val="90000"/>
              </a:lnSpc>
              <a:spcBef>
                <a:spcPts val="500"/>
              </a:spcBef>
              <a:spcAft>
                <a:spcPts val="0"/>
              </a:spcAft>
              <a:buClr>
                <a:srgbClr val="FFFFFF"/>
              </a:buClr>
              <a:buSzPts val="2000"/>
              <a:buNone/>
              <a:defRPr>
                <a:solidFill>
                  <a:srgbClr val="FFFFFF"/>
                </a:solidFill>
                <a:latin typeface="Helvetica Neue"/>
                <a:ea typeface="Helvetica Neue"/>
                <a:cs typeface="Helvetica Neue"/>
                <a:sym typeface="Helvetica Neue"/>
              </a:defRPr>
            </a:lvl3pPr>
            <a:lvl4pPr marL="1828800" lvl="3" indent="-228600" algn="l">
              <a:lnSpc>
                <a:spcPct val="90000"/>
              </a:lnSpc>
              <a:spcBef>
                <a:spcPts val="500"/>
              </a:spcBef>
              <a:spcAft>
                <a:spcPts val="0"/>
              </a:spcAft>
              <a:buClr>
                <a:srgbClr val="FFFFFF"/>
              </a:buClr>
              <a:buSzPts val="1800"/>
              <a:buNone/>
              <a:defRPr>
                <a:solidFill>
                  <a:srgbClr val="FFFFFF"/>
                </a:solidFill>
                <a:latin typeface="Helvetica Neue"/>
                <a:ea typeface="Helvetica Neue"/>
                <a:cs typeface="Helvetica Neue"/>
                <a:sym typeface="Helvetica Neue"/>
              </a:defRPr>
            </a:lvl4pPr>
            <a:lvl5pPr marL="2286000" lvl="4" indent="-228600" algn="l">
              <a:lnSpc>
                <a:spcPct val="90000"/>
              </a:lnSpc>
              <a:spcBef>
                <a:spcPts val="500"/>
              </a:spcBef>
              <a:spcAft>
                <a:spcPts val="0"/>
              </a:spcAft>
              <a:buClr>
                <a:srgbClr val="FFFFFF"/>
              </a:buClr>
              <a:buSzPts val="1800"/>
              <a:buNone/>
              <a:defRPr>
                <a:solidFill>
                  <a:srgbClr val="FFFFFF"/>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7"/>
          <p:cNvSpPr txBox="1">
            <a:spLocks noGrp="1"/>
          </p:cNvSpPr>
          <p:nvPr>
            <p:ph type="body" idx="2"/>
          </p:nvPr>
        </p:nvSpPr>
        <p:spPr>
          <a:xfrm>
            <a:off x="4748006" y="3326636"/>
            <a:ext cx="6951662" cy="113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None/>
              <a:defRPr b="1">
                <a:solidFill>
                  <a:srgbClr val="FFFFFF"/>
                </a:solidFill>
                <a:latin typeface="Helvetica Neue"/>
                <a:ea typeface="Helvetica Neue"/>
                <a:cs typeface="Helvetica Neue"/>
                <a:sym typeface="Helvetica Neue"/>
              </a:defRPr>
            </a:lvl1pPr>
            <a:lvl2pPr marL="914400" lvl="1" indent="-228600" algn="l">
              <a:lnSpc>
                <a:spcPct val="90000"/>
              </a:lnSpc>
              <a:spcBef>
                <a:spcPts val="500"/>
              </a:spcBef>
              <a:spcAft>
                <a:spcPts val="0"/>
              </a:spcAft>
              <a:buClr>
                <a:srgbClr val="FFFFFF"/>
              </a:buClr>
              <a:buSzPts val="2400"/>
              <a:buNone/>
              <a:defRPr>
                <a:solidFill>
                  <a:srgbClr val="FFFFFF"/>
                </a:solidFill>
                <a:latin typeface="Helvetica Neue"/>
                <a:ea typeface="Helvetica Neue"/>
                <a:cs typeface="Helvetica Neue"/>
                <a:sym typeface="Helvetica Neue"/>
              </a:defRPr>
            </a:lvl2pPr>
            <a:lvl3pPr marL="1371600" lvl="2" indent="-228600" algn="l">
              <a:lnSpc>
                <a:spcPct val="90000"/>
              </a:lnSpc>
              <a:spcBef>
                <a:spcPts val="500"/>
              </a:spcBef>
              <a:spcAft>
                <a:spcPts val="0"/>
              </a:spcAft>
              <a:buClr>
                <a:srgbClr val="FFFFFF"/>
              </a:buClr>
              <a:buSzPts val="2000"/>
              <a:buNone/>
              <a:defRPr>
                <a:solidFill>
                  <a:srgbClr val="FFFFFF"/>
                </a:solidFill>
                <a:latin typeface="Helvetica Neue"/>
                <a:ea typeface="Helvetica Neue"/>
                <a:cs typeface="Helvetica Neue"/>
                <a:sym typeface="Helvetica Neue"/>
              </a:defRPr>
            </a:lvl3pPr>
            <a:lvl4pPr marL="1828800" lvl="3" indent="-228600" algn="l">
              <a:lnSpc>
                <a:spcPct val="90000"/>
              </a:lnSpc>
              <a:spcBef>
                <a:spcPts val="500"/>
              </a:spcBef>
              <a:spcAft>
                <a:spcPts val="0"/>
              </a:spcAft>
              <a:buClr>
                <a:srgbClr val="FFFFFF"/>
              </a:buClr>
              <a:buSzPts val="1800"/>
              <a:buNone/>
              <a:defRPr>
                <a:solidFill>
                  <a:srgbClr val="FFFFFF"/>
                </a:solidFill>
                <a:latin typeface="Helvetica Neue"/>
                <a:ea typeface="Helvetica Neue"/>
                <a:cs typeface="Helvetica Neue"/>
                <a:sym typeface="Helvetica Neue"/>
              </a:defRPr>
            </a:lvl4pPr>
            <a:lvl5pPr marL="2286000" lvl="4" indent="-228600" algn="l">
              <a:lnSpc>
                <a:spcPct val="90000"/>
              </a:lnSpc>
              <a:spcBef>
                <a:spcPts val="500"/>
              </a:spcBef>
              <a:spcAft>
                <a:spcPts val="0"/>
              </a:spcAft>
              <a:buClr>
                <a:srgbClr val="FFFFFF"/>
              </a:buClr>
              <a:buSzPts val="1800"/>
              <a:buNone/>
              <a:defRPr>
                <a:solidFill>
                  <a:srgbClr val="FFFFFF"/>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25846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9532-9469-244F-BE1A-55F362E56217}"/>
              </a:ext>
            </a:extLst>
          </p:cNvPr>
          <p:cNvSpPr>
            <a:spLocks noGrp="1"/>
          </p:cNvSpPr>
          <p:nvPr>
            <p:ph type="title"/>
          </p:nvPr>
        </p:nvSpPr>
        <p:spPr/>
        <p:txBody>
          <a:bodyPr/>
          <a:lstStyle/>
          <a:p>
            <a:r>
              <a:rPr lang="en-US"/>
              <a:t>Click to edit Master title style</a:t>
            </a:r>
            <a:endParaRPr lang="en-SA"/>
          </a:p>
        </p:txBody>
      </p:sp>
      <p:sp>
        <p:nvSpPr>
          <p:cNvPr id="3" name="Vertical Text Placeholder 2">
            <a:extLst>
              <a:ext uri="{FF2B5EF4-FFF2-40B4-BE49-F238E27FC236}">
                <a16:creationId xmlns:a16="http://schemas.microsoft.com/office/drawing/2014/main" id="{FD80C408-8C32-B642-BA5D-8AC8166D10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A"/>
          </a:p>
        </p:txBody>
      </p:sp>
      <p:sp>
        <p:nvSpPr>
          <p:cNvPr id="4" name="Date Placeholder 3">
            <a:extLst>
              <a:ext uri="{FF2B5EF4-FFF2-40B4-BE49-F238E27FC236}">
                <a16:creationId xmlns:a16="http://schemas.microsoft.com/office/drawing/2014/main" id="{CC5094A6-E517-3142-ABFE-3BB4B5998266}"/>
              </a:ext>
            </a:extLst>
          </p:cNvPr>
          <p:cNvSpPr>
            <a:spLocks noGrp="1"/>
          </p:cNvSpPr>
          <p:nvPr>
            <p:ph type="dt" sz="half" idx="10"/>
          </p:nvPr>
        </p:nvSpPr>
        <p:spPr/>
        <p:txBody>
          <a:bodyPr/>
          <a:lstStyle/>
          <a:p>
            <a:fld id="{F707C2BC-5E70-8648-BB6F-FFAF25243C07}" type="datetimeFigureOut">
              <a:rPr lang="en-SA" smtClean="0"/>
              <a:t>8/8/24</a:t>
            </a:fld>
            <a:endParaRPr lang="en-SA"/>
          </a:p>
        </p:txBody>
      </p:sp>
      <p:sp>
        <p:nvSpPr>
          <p:cNvPr id="5" name="Footer Placeholder 4">
            <a:extLst>
              <a:ext uri="{FF2B5EF4-FFF2-40B4-BE49-F238E27FC236}">
                <a16:creationId xmlns:a16="http://schemas.microsoft.com/office/drawing/2014/main" id="{CE748278-82BF-0E45-83FB-C729781BBE48}"/>
              </a:ext>
            </a:extLst>
          </p:cNvPr>
          <p:cNvSpPr>
            <a:spLocks noGrp="1"/>
          </p:cNvSpPr>
          <p:nvPr>
            <p:ph type="ftr" sz="quarter" idx="11"/>
          </p:nvPr>
        </p:nvSpPr>
        <p:spPr/>
        <p:txBody>
          <a:bodyPr/>
          <a:lstStyle/>
          <a:p>
            <a:endParaRPr lang="en-SA"/>
          </a:p>
        </p:txBody>
      </p:sp>
      <p:sp>
        <p:nvSpPr>
          <p:cNvPr id="6" name="Slide Number Placeholder 5">
            <a:extLst>
              <a:ext uri="{FF2B5EF4-FFF2-40B4-BE49-F238E27FC236}">
                <a16:creationId xmlns:a16="http://schemas.microsoft.com/office/drawing/2014/main" id="{B6B409F4-6804-9F49-885D-4AAC61C7B956}"/>
              </a:ext>
            </a:extLst>
          </p:cNvPr>
          <p:cNvSpPr>
            <a:spLocks noGrp="1"/>
          </p:cNvSpPr>
          <p:nvPr>
            <p:ph type="sldNum" sz="quarter" idx="12"/>
          </p:nvPr>
        </p:nvSpPr>
        <p:spPr/>
        <p:txBody>
          <a:bodyPr/>
          <a:lstStyle/>
          <a:p>
            <a:fld id="{66FC466F-439B-3640-BC0C-F383450282F9}" type="slidenum">
              <a:rPr lang="en-SA" smtClean="0"/>
              <a:t>‹#›</a:t>
            </a:fld>
            <a:endParaRPr lang="en-SA"/>
          </a:p>
        </p:txBody>
      </p:sp>
    </p:spTree>
    <p:extLst>
      <p:ext uri="{BB962C8B-B14F-4D97-AF65-F5344CB8AC3E}">
        <p14:creationId xmlns:p14="http://schemas.microsoft.com/office/powerpoint/2010/main" val="184443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A09394BA-E370-0B46-98D3-103A1EEAE6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528ED8C-D26D-CA45-9D12-1ABDD3DA2931}"/>
              </a:ext>
            </a:extLst>
          </p:cNvPr>
          <p:cNvSpPr>
            <a:spLocks noGrp="1"/>
          </p:cNvSpPr>
          <p:nvPr>
            <p:ph idx="1"/>
          </p:nvPr>
        </p:nvSpPr>
        <p:spPr>
          <a:xfrm>
            <a:off x="838200" y="1387929"/>
            <a:ext cx="10515600" cy="4789034"/>
          </a:xfrm>
        </p:spPr>
        <p:txBody>
          <a:bodyPr>
            <a:normAutofit/>
          </a:bodyPr>
          <a:lstStyle>
            <a:lvl1pPr>
              <a:defRPr sz="1800">
                <a:solidFill>
                  <a:schemeClr val="accent5"/>
                </a:solidFill>
              </a:defRPr>
            </a:lvl1pPr>
            <a:lvl2pPr>
              <a:defRPr sz="1800">
                <a:solidFill>
                  <a:schemeClr val="accent5"/>
                </a:solidFill>
              </a:defRPr>
            </a:lvl2pPr>
            <a:lvl3pPr>
              <a:defRPr sz="1800">
                <a:solidFill>
                  <a:schemeClr val="accent5"/>
                </a:solidFill>
              </a:defRPr>
            </a:lvl3pPr>
            <a:lvl4pPr>
              <a:defRPr sz="1800">
                <a:solidFill>
                  <a:schemeClr val="accent5"/>
                </a:solidFill>
              </a:defRPr>
            </a:lvl4pPr>
            <a:lvl5pPr>
              <a:defRPr sz="18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ED3FB-3E5F-0144-986D-5A5806491115}"/>
              </a:ext>
            </a:extLst>
          </p:cNvPr>
          <p:cNvSpPr>
            <a:spLocks noGrp="1"/>
          </p:cNvSpPr>
          <p:nvPr>
            <p:ph type="dt" sz="half" idx="10"/>
          </p:nvPr>
        </p:nvSpPr>
        <p:spPr/>
        <p:txBody>
          <a:bodyPr/>
          <a:lstStyle/>
          <a:p>
            <a:fld id="{A45167EF-376F-C946-B158-484FCC8F9338}" type="datetime1">
              <a:t>8/8/24</a:t>
            </a:fld>
            <a:endParaRPr lang="en-US"/>
          </a:p>
        </p:txBody>
      </p:sp>
      <p:sp>
        <p:nvSpPr>
          <p:cNvPr id="5" name="Footer Placeholder 4">
            <a:extLst>
              <a:ext uri="{FF2B5EF4-FFF2-40B4-BE49-F238E27FC236}">
                <a16:creationId xmlns:a16="http://schemas.microsoft.com/office/drawing/2014/main" id="{42B67282-74DE-B14A-81B9-CE5101280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F1C44-90D4-EF4C-A034-30E08A8A6F55}"/>
              </a:ext>
            </a:extLst>
          </p:cNvPr>
          <p:cNvSpPr>
            <a:spLocks noGrp="1"/>
          </p:cNvSpPr>
          <p:nvPr>
            <p:ph type="sldNum" sz="quarter" idx="12"/>
          </p:nvPr>
        </p:nvSpPr>
        <p:spPr>
          <a:xfrm>
            <a:off x="11661289" y="6400006"/>
            <a:ext cx="455634" cy="365125"/>
          </a:xfrm>
        </p:spPr>
        <p:txBody>
          <a:bodyPr/>
          <a:lstStyle>
            <a:lvl1pPr algn="ctr">
              <a:defRPr sz="1050">
                <a:solidFill>
                  <a:schemeClr val="tx2">
                    <a:lumMod val="75000"/>
                  </a:schemeClr>
                </a:solidFill>
                <a:latin typeface="Helvetica" pitchFamily="2" charset="0"/>
              </a:defRPr>
            </a:lvl1pPr>
          </a:lstStyle>
          <a:p>
            <a:fld id="{9A2C0219-50F0-3142-B3B2-C9BA4558E4DC}" type="slidenum">
              <a:rPr lang="en-US"/>
              <a:pPr/>
              <a:t>‹#›</a:t>
            </a:fld>
            <a:endParaRPr lang="en-US"/>
          </a:p>
        </p:txBody>
      </p:sp>
      <p:sp>
        <p:nvSpPr>
          <p:cNvPr id="9" name="Text Placeholder 2">
            <a:extLst>
              <a:ext uri="{FF2B5EF4-FFF2-40B4-BE49-F238E27FC236}">
                <a16:creationId xmlns:a16="http://schemas.microsoft.com/office/drawing/2014/main" id="{58693C2D-2317-9F44-A580-04D951933BE7}"/>
              </a:ext>
            </a:extLst>
          </p:cNvPr>
          <p:cNvSpPr>
            <a:spLocks noGrp="1"/>
          </p:cNvSpPr>
          <p:nvPr>
            <p:ph type="body" sz="quarter" idx="13" hasCustomPrompt="1"/>
          </p:nvPr>
        </p:nvSpPr>
        <p:spPr>
          <a:xfrm>
            <a:off x="838200" y="370412"/>
            <a:ext cx="8109857" cy="588592"/>
          </a:xfrm>
        </p:spPr>
        <p:txBody>
          <a:bodyPr>
            <a:normAutofit/>
          </a:bodyPr>
          <a:lstStyle>
            <a:lvl1pPr marL="0" indent="0">
              <a:buNone/>
              <a:defRPr sz="2800" b="1">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a:lvl2pPr>
          </a:lstStyle>
          <a:p>
            <a:pPr lvl="0"/>
            <a:r>
              <a:rPr lang="en-US"/>
              <a:t>One-Line Headline</a:t>
            </a:r>
          </a:p>
        </p:txBody>
      </p:sp>
      <p:sp>
        <p:nvSpPr>
          <p:cNvPr id="10" name="Rectangle 9">
            <a:extLst>
              <a:ext uri="{FF2B5EF4-FFF2-40B4-BE49-F238E27FC236}">
                <a16:creationId xmlns:a16="http://schemas.microsoft.com/office/drawing/2014/main" id="{730A312E-C132-724D-B468-807BC57A41F6}"/>
              </a:ext>
            </a:extLst>
          </p:cNvPr>
          <p:cNvSpPr/>
          <p:nvPr userDrawn="1"/>
        </p:nvSpPr>
        <p:spPr>
          <a:xfrm>
            <a:off x="11042248" y="-11575"/>
            <a:ext cx="988510" cy="858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2" name="Picture 11" descr="A picture containing graphical user interface&#10;&#10;Description automatically generated">
            <a:extLst>
              <a:ext uri="{FF2B5EF4-FFF2-40B4-BE49-F238E27FC236}">
                <a16:creationId xmlns:a16="http://schemas.microsoft.com/office/drawing/2014/main" id="{B7DEFF8D-43D2-6348-B29D-4F8089106467}"/>
              </a:ext>
            </a:extLst>
          </p:cNvPr>
          <p:cNvPicPr>
            <a:picLocks noChangeAspect="1"/>
          </p:cNvPicPr>
          <p:nvPr userDrawn="1"/>
        </p:nvPicPr>
        <p:blipFill rotWithShape="1">
          <a:blip r:embed="rId3"/>
          <a:srcRect l="90458" b="87477"/>
          <a:stretch/>
        </p:blipFill>
        <p:spPr>
          <a:xfrm>
            <a:off x="10880332" y="-11576"/>
            <a:ext cx="1162131" cy="858837"/>
          </a:xfrm>
          <a:prstGeom prst="rect">
            <a:avLst/>
          </a:prstGeom>
        </p:spPr>
      </p:pic>
      <p:sp>
        <p:nvSpPr>
          <p:cNvPr id="16" name="Text Placeholder 4">
            <a:extLst>
              <a:ext uri="{FF2B5EF4-FFF2-40B4-BE49-F238E27FC236}">
                <a16:creationId xmlns:a16="http://schemas.microsoft.com/office/drawing/2014/main" id="{603D9D38-05C8-0B45-B72C-751C5C41E12F}"/>
              </a:ext>
            </a:extLst>
          </p:cNvPr>
          <p:cNvSpPr>
            <a:spLocks noGrp="1"/>
          </p:cNvSpPr>
          <p:nvPr>
            <p:ph type="body" sz="quarter" idx="16" hasCustomPrompt="1"/>
          </p:nvPr>
        </p:nvSpPr>
        <p:spPr>
          <a:xfrm rot="5400000">
            <a:off x="11465582" y="393235"/>
            <a:ext cx="1067725" cy="234956"/>
          </a:xfrm>
          <a:solidFill>
            <a:srgbClr val="FFAD94"/>
          </a:solidFill>
        </p:spPr>
        <p:txBody>
          <a:bodyPr>
            <a:noAutofit/>
          </a:bodyPr>
          <a:lstStyle>
            <a:lvl1pPr marL="228600" indent="0" algn="r">
              <a:buNone/>
              <a:tabLst/>
              <a:defRPr sz="1050" i="1">
                <a:solidFill>
                  <a:schemeClr val="tx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Section header</a:t>
            </a:r>
          </a:p>
        </p:txBody>
      </p:sp>
    </p:spTree>
    <p:extLst>
      <p:ext uri="{BB962C8B-B14F-4D97-AF65-F5344CB8AC3E}">
        <p14:creationId xmlns:p14="http://schemas.microsoft.com/office/powerpoint/2010/main" val="1836722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00C2-7526-1342-95D5-16AB399A32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4B1273-AA01-2649-8B28-1AC1F4CF9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95DAE1-010C-BE4D-B119-E890D3977653}"/>
              </a:ext>
            </a:extLst>
          </p:cNvPr>
          <p:cNvSpPr>
            <a:spLocks noGrp="1"/>
          </p:cNvSpPr>
          <p:nvPr>
            <p:ph type="dt" sz="half" idx="10"/>
          </p:nvPr>
        </p:nvSpPr>
        <p:spPr/>
        <p:txBody>
          <a:bodyPr/>
          <a:lstStyle/>
          <a:p>
            <a:fld id="{73A4A271-95A5-4CFC-BCCE-B79FFF98F222}" type="datetime1">
              <a:rPr lang="en-US" smtClean="0"/>
              <a:t>8/8/24</a:t>
            </a:fld>
            <a:endParaRPr lang="en-US"/>
          </a:p>
        </p:txBody>
      </p:sp>
      <p:sp>
        <p:nvSpPr>
          <p:cNvPr id="5" name="Footer Placeholder 4">
            <a:extLst>
              <a:ext uri="{FF2B5EF4-FFF2-40B4-BE49-F238E27FC236}">
                <a16:creationId xmlns:a16="http://schemas.microsoft.com/office/drawing/2014/main" id="{13A2AA5C-6268-C547-9F74-7715AC00B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92A2C-DEAF-1C43-B333-9AD91D862205}"/>
              </a:ext>
            </a:extLst>
          </p:cNvPr>
          <p:cNvSpPr>
            <a:spLocks noGrp="1"/>
          </p:cNvSpPr>
          <p:nvPr>
            <p:ph type="sldNum" sz="quarter" idx="12"/>
          </p:nvPr>
        </p:nvSpPr>
        <p:spPr/>
        <p:txBody>
          <a:bodyPr/>
          <a:lstStyle/>
          <a:p>
            <a:fld id="{CE9EFA26-9709-D847-8C9D-258F90DDB99D}" type="slidenum">
              <a:rPr lang="en-US" smtClean="0"/>
              <a:t>‹#›</a:t>
            </a:fld>
            <a:endParaRPr lang="en-US"/>
          </a:p>
        </p:txBody>
      </p:sp>
    </p:spTree>
    <p:extLst>
      <p:ext uri="{BB962C8B-B14F-4D97-AF65-F5344CB8AC3E}">
        <p14:creationId xmlns:p14="http://schemas.microsoft.com/office/powerpoint/2010/main" val="1628553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8FEAAB93-0723-CD40-ABAB-E4781A428C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35559C8-075A-174B-AC52-17AE77B696EB}"/>
              </a:ext>
            </a:extLst>
          </p:cNvPr>
          <p:cNvSpPr>
            <a:spLocks noGrp="1"/>
          </p:cNvSpPr>
          <p:nvPr>
            <p:ph sz="half" idx="1"/>
          </p:nvPr>
        </p:nvSpPr>
        <p:spPr>
          <a:xfrm>
            <a:off x="838200" y="1524001"/>
            <a:ext cx="5181600" cy="4652963"/>
          </a:xfrm>
        </p:spPr>
        <p:txBody>
          <a:bodyPr>
            <a:normAutofit/>
          </a:bodyPr>
          <a:lstStyle>
            <a:lvl1pPr>
              <a:defRPr sz="24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sz="20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sz="1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sz="1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sz="1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9867E2-6E58-5541-916C-55775D6BEA05}"/>
              </a:ext>
            </a:extLst>
          </p:cNvPr>
          <p:cNvSpPr>
            <a:spLocks noGrp="1"/>
          </p:cNvSpPr>
          <p:nvPr>
            <p:ph sz="half" idx="2"/>
          </p:nvPr>
        </p:nvSpPr>
        <p:spPr>
          <a:xfrm>
            <a:off x="6172200" y="1524001"/>
            <a:ext cx="5181600" cy="4652963"/>
          </a:xfrm>
        </p:spPr>
        <p:txBody>
          <a:bodyPr>
            <a:normAutofit/>
          </a:bodyPr>
          <a:lstStyle>
            <a:lvl1pPr>
              <a:defRPr sz="24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sz="20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sz="1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sz="1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sz="1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069E9949-2C4C-E742-9A6A-6B4F8794D3C4}"/>
              </a:ext>
            </a:extLst>
          </p:cNvPr>
          <p:cNvSpPr>
            <a:spLocks noGrp="1"/>
          </p:cNvSpPr>
          <p:nvPr>
            <p:ph type="body" sz="quarter" idx="13" hasCustomPrompt="1"/>
          </p:nvPr>
        </p:nvSpPr>
        <p:spPr>
          <a:xfrm>
            <a:off x="838200" y="370412"/>
            <a:ext cx="8109857" cy="588592"/>
          </a:xfrm>
        </p:spPr>
        <p:txBody>
          <a:bodyPr>
            <a:normAutofit/>
          </a:bodyPr>
          <a:lstStyle>
            <a:lvl1pPr marL="0" indent="0">
              <a:buNone/>
              <a:defRPr sz="2799" b="1">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457109" indent="0">
              <a:buNone/>
              <a:defRPr/>
            </a:lvl2pPr>
          </a:lstStyle>
          <a:p>
            <a:pPr lvl="0"/>
            <a:r>
              <a:rPr lang="en-US"/>
              <a:t>One-Line Headline</a:t>
            </a:r>
          </a:p>
        </p:txBody>
      </p:sp>
      <p:sp>
        <p:nvSpPr>
          <p:cNvPr id="11" name="Slide Number Placeholder 5">
            <a:extLst>
              <a:ext uri="{FF2B5EF4-FFF2-40B4-BE49-F238E27FC236}">
                <a16:creationId xmlns:a16="http://schemas.microsoft.com/office/drawing/2014/main" id="{63E291CC-BC90-8649-9798-1938EEFE89E1}"/>
              </a:ext>
            </a:extLst>
          </p:cNvPr>
          <p:cNvSpPr>
            <a:spLocks noGrp="1"/>
          </p:cNvSpPr>
          <p:nvPr>
            <p:ph type="sldNum" sz="quarter" idx="12"/>
          </p:nvPr>
        </p:nvSpPr>
        <p:spPr>
          <a:xfrm>
            <a:off x="11661289" y="6400007"/>
            <a:ext cx="455634" cy="365125"/>
          </a:xfrm>
        </p:spPr>
        <p:txBody>
          <a:bodyPr/>
          <a:lstStyle>
            <a:lvl1pPr algn="ctr">
              <a:defRPr sz="1050">
                <a:solidFill>
                  <a:schemeClr val="tx2">
                    <a:lumMod val="75000"/>
                  </a:schemeClr>
                </a:solidFill>
                <a:latin typeface="Helvetica" pitchFamily="2" charset="0"/>
              </a:defRPr>
            </a:lvl1pPr>
          </a:lstStyle>
          <a:p>
            <a:fld id="{9A2C0219-50F0-3142-B3B2-C9BA4558E4DC}" type="slidenum">
              <a:rPr lang="en-US"/>
              <a:pPr/>
              <a:t>‹#›</a:t>
            </a:fld>
            <a:endParaRPr lang="en-US"/>
          </a:p>
        </p:txBody>
      </p:sp>
    </p:spTree>
    <p:extLst>
      <p:ext uri="{BB962C8B-B14F-4D97-AF65-F5344CB8AC3E}">
        <p14:creationId xmlns:p14="http://schemas.microsoft.com/office/powerpoint/2010/main" val="1585646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8"/>
        <p:cNvGrpSpPr/>
        <p:nvPr/>
      </p:nvGrpSpPr>
      <p:grpSpPr>
        <a:xfrm>
          <a:off x="0" y="0"/>
          <a:ext cx="0" cy="0"/>
          <a:chOff x="0" y="0"/>
          <a:chExt cx="0" cy="0"/>
        </a:xfrm>
      </p:grpSpPr>
      <p:sp>
        <p:nvSpPr>
          <p:cNvPr id="50" name="Google Shape;50;p21"/>
          <p:cNvSpPr txBox="1">
            <a:spLocks noGrp="1"/>
          </p:cNvSpPr>
          <p:nvPr>
            <p:ph type="body" idx="1"/>
          </p:nvPr>
        </p:nvSpPr>
        <p:spPr>
          <a:xfrm>
            <a:off x="838200" y="1387929"/>
            <a:ext cx="10515600" cy="478903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5"/>
              </a:buClr>
              <a:buSzPts val="1800"/>
              <a:buChar char="•"/>
              <a:defRPr sz="1800">
                <a:solidFill>
                  <a:schemeClr val="accent5"/>
                </a:solidFill>
              </a:defRPr>
            </a:lvl1pPr>
            <a:lvl2pPr marL="914400" lvl="1" indent="-342900" algn="l">
              <a:lnSpc>
                <a:spcPct val="90000"/>
              </a:lnSpc>
              <a:spcBef>
                <a:spcPts val="500"/>
              </a:spcBef>
              <a:spcAft>
                <a:spcPts val="0"/>
              </a:spcAft>
              <a:buClr>
                <a:schemeClr val="accent5"/>
              </a:buClr>
              <a:buSzPts val="1800"/>
              <a:buChar char="•"/>
              <a:defRPr sz="1800">
                <a:solidFill>
                  <a:schemeClr val="accent5"/>
                </a:solidFill>
              </a:defRPr>
            </a:lvl2pPr>
            <a:lvl3pPr marL="1371600" lvl="2" indent="-342900" algn="l">
              <a:lnSpc>
                <a:spcPct val="90000"/>
              </a:lnSpc>
              <a:spcBef>
                <a:spcPts val="500"/>
              </a:spcBef>
              <a:spcAft>
                <a:spcPts val="0"/>
              </a:spcAft>
              <a:buClr>
                <a:schemeClr val="accent5"/>
              </a:buClr>
              <a:buSzPts val="1800"/>
              <a:buChar char="•"/>
              <a:defRPr sz="1800">
                <a:solidFill>
                  <a:schemeClr val="accent5"/>
                </a:solidFill>
              </a:defRPr>
            </a:lvl3pPr>
            <a:lvl4pPr marL="1828800" lvl="3" indent="-342900" algn="l">
              <a:lnSpc>
                <a:spcPct val="90000"/>
              </a:lnSpc>
              <a:spcBef>
                <a:spcPts val="500"/>
              </a:spcBef>
              <a:spcAft>
                <a:spcPts val="0"/>
              </a:spcAft>
              <a:buClr>
                <a:schemeClr val="accent5"/>
              </a:buClr>
              <a:buSzPts val="1800"/>
              <a:buChar char="•"/>
              <a:defRPr sz="1800">
                <a:solidFill>
                  <a:schemeClr val="accent5"/>
                </a:solidFill>
              </a:defRPr>
            </a:lvl4pPr>
            <a:lvl5pPr marL="2286000" lvl="4" indent="-342900" algn="l">
              <a:lnSpc>
                <a:spcPct val="90000"/>
              </a:lnSpc>
              <a:spcBef>
                <a:spcPts val="500"/>
              </a:spcBef>
              <a:spcAft>
                <a:spcPts val="0"/>
              </a:spcAft>
              <a:buClr>
                <a:schemeClr val="accent5"/>
              </a:buClr>
              <a:buSzPts val="1800"/>
              <a:buChar char="•"/>
              <a:defRPr sz="18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11661289" y="6400006"/>
            <a:ext cx="455634"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050" b="0" i="0" u="none" strike="noStrike" cap="none">
                <a:solidFill>
                  <a:srgbClr val="36605F"/>
                </a:solidFill>
                <a:latin typeface="Helvetica Neue"/>
                <a:ea typeface="Helvetica Neue"/>
                <a:cs typeface="Helvetica Neue"/>
                <a:sym typeface="Helvetica Neue"/>
              </a:defRPr>
            </a:lvl1pPr>
            <a:lvl2pPr marL="0" lvl="1" indent="0" algn="ctr">
              <a:spcBef>
                <a:spcPts val="0"/>
              </a:spcBef>
              <a:buNone/>
              <a:defRPr sz="1050" b="0" i="0" u="none" strike="noStrike" cap="none">
                <a:solidFill>
                  <a:srgbClr val="36605F"/>
                </a:solidFill>
                <a:latin typeface="Helvetica Neue"/>
                <a:ea typeface="Helvetica Neue"/>
                <a:cs typeface="Helvetica Neue"/>
                <a:sym typeface="Helvetica Neue"/>
              </a:defRPr>
            </a:lvl2pPr>
            <a:lvl3pPr marL="0" lvl="2" indent="0" algn="ctr">
              <a:spcBef>
                <a:spcPts val="0"/>
              </a:spcBef>
              <a:buNone/>
              <a:defRPr sz="1050" b="0" i="0" u="none" strike="noStrike" cap="none">
                <a:solidFill>
                  <a:srgbClr val="36605F"/>
                </a:solidFill>
                <a:latin typeface="Helvetica Neue"/>
                <a:ea typeface="Helvetica Neue"/>
                <a:cs typeface="Helvetica Neue"/>
                <a:sym typeface="Helvetica Neue"/>
              </a:defRPr>
            </a:lvl3pPr>
            <a:lvl4pPr marL="0" lvl="3" indent="0" algn="ctr">
              <a:spcBef>
                <a:spcPts val="0"/>
              </a:spcBef>
              <a:buNone/>
              <a:defRPr sz="1050" b="0" i="0" u="none" strike="noStrike" cap="none">
                <a:solidFill>
                  <a:srgbClr val="36605F"/>
                </a:solidFill>
                <a:latin typeface="Helvetica Neue"/>
                <a:ea typeface="Helvetica Neue"/>
                <a:cs typeface="Helvetica Neue"/>
                <a:sym typeface="Helvetica Neue"/>
              </a:defRPr>
            </a:lvl4pPr>
            <a:lvl5pPr marL="0" lvl="4" indent="0" algn="ctr">
              <a:spcBef>
                <a:spcPts val="0"/>
              </a:spcBef>
              <a:buNone/>
              <a:defRPr sz="1050" b="0" i="0" u="none" strike="noStrike" cap="none">
                <a:solidFill>
                  <a:srgbClr val="36605F"/>
                </a:solidFill>
                <a:latin typeface="Helvetica Neue"/>
                <a:ea typeface="Helvetica Neue"/>
                <a:cs typeface="Helvetica Neue"/>
                <a:sym typeface="Helvetica Neue"/>
              </a:defRPr>
            </a:lvl5pPr>
            <a:lvl6pPr marL="0" lvl="5" indent="0" algn="ctr">
              <a:spcBef>
                <a:spcPts val="0"/>
              </a:spcBef>
              <a:buNone/>
              <a:defRPr sz="1050" b="0" i="0" u="none" strike="noStrike" cap="none">
                <a:solidFill>
                  <a:srgbClr val="36605F"/>
                </a:solidFill>
                <a:latin typeface="Helvetica Neue"/>
                <a:ea typeface="Helvetica Neue"/>
                <a:cs typeface="Helvetica Neue"/>
                <a:sym typeface="Helvetica Neue"/>
              </a:defRPr>
            </a:lvl6pPr>
            <a:lvl7pPr marL="0" lvl="6" indent="0" algn="ctr">
              <a:spcBef>
                <a:spcPts val="0"/>
              </a:spcBef>
              <a:buNone/>
              <a:defRPr sz="1050" b="0" i="0" u="none" strike="noStrike" cap="none">
                <a:solidFill>
                  <a:srgbClr val="36605F"/>
                </a:solidFill>
                <a:latin typeface="Helvetica Neue"/>
                <a:ea typeface="Helvetica Neue"/>
                <a:cs typeface="Helvetica Neue"/>
                <a:sym typeface="Helvetica Neue"/>
              </a:defRPr>
            </a:lvl7pPr>
            <a:lvl8pPr marL="0" lvl="7" indent="0" algn="ctr">
              <a:spcBef>
                <a:spcPts val="0"/>
              </a:spcBef>
              <a:buNone/>
              <a:defRPr sz="1050" b="0" i="0" u="none" strike="noStrike" cap="none">
                <a:solidFill>
                  <a:srgbClr val="36605F"/>
                </a:solidFill>
                <a:latin typeface="Helvetica Neue"/>
                <a:ea typeface="Helvetica Neue"/>
                <a:cs typeface="Helvetica Neue"/>
                <a:sym typeface="Helvetica Neue"/>
              </a:defRPr>
            </a:lvl8pPr>
            <a:lvl9pPr marL="0" lvl="8" indent="0" algn="ctr">
              <a:spcBef>
                <a:spcPts val="0"/>
              </a:spcBef>
              <a:buNone/>
              <a:defRPr sz="1050" b="0" i="0" u="none" strike="noStrike" cap="none">
                <a:solidFill>
                  <a:srgbClr val="36605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54" name="Google Shape;54;p21"/>
          <p:cNvSpPr txBox="1">
            <a:spLocks noGrp="1"/>
          </p:cNvSpPr>
          <p:nvPr>
            <p:ph type="body" idx="2"/>
          </p:nvPr>
        </p:nvSpPr>
        <p:spPr>
          <a:xfrm>
            <a:off x="838200" y="370412"/>
            <a:ext cx="8109857" cy="5885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2800"/>
              <a:buNone/>
              <a:defRPr sz="2800" b="1">
                <a:solidFill>
                  <a:schemeClr val="accent5"/>
                </a:solidFill>
                <a:latin typeface="Helvetica Neue"/>
                <a:ea typeface="Helvetica Neue"/>
                <a:cs typeface="Helvetica Neue"/>
                <a:sym typeface="Helvetica Neue"/>
              </a:defRPr>
            </a:lvl1pPr>
            <a:lvl2pPr marL="914400" lvl="1" indent="-228600" algn="l">
              <a:lnSpc>
                <a:spcPct val="90000"/>
              </a:lnSpc>
              <a:spcBef>
                <a:spcPts val="500"/>
              </a:spcBef>
              <a:spcAft>
                <a:spcPts val="0"/>
              </a:spcAft>
              <a:buClr>
                <a:schemeClr val="accent5"/>
              </a:buClr>
              <a:buSzPts val="2400"/>
              <a:buNone/>
              <a:defRPr/>
            </a:lvl2pPr>
            <a:lvl3pPr marL="1371600" lvl="2" indent="-342900" algn="l">
              <a:lnSpc>
                <a:spcPct val="90000"/>
              </a:lnSpc>
              <a:spcBef>
                <a:spcPts val="500"/>
              </a:spcBef>
              <a:spcAft>
                <a:spcPts val="0"/>
              </a:spcAft>
              <a:buClr>
                <a:schemeClr val="accent5"/>
              </a:buClr>
              <a:buSzPts val="1800"/>
              <a:buChar char="•"/>
              <a:defRPr/>
            </a:lvl3pPr>
            <a:lvl4pPr marL="1828800" lvl="3" indent="-342900" algn="l">
              <a:lnSpc>
                <a:spcPct val="90000"/>
              </a:lnSpc>
              <a:spcBef>
                <a:spcPts val="500"/>
              </a:spcBef>
              <a:spcAft>
                <a:spcPts val="0"/>
              </a:spcAft>
              <a:buClr>
                <a:schemeClr val="accent5"/>
              </a:buClr>
              <a:buSzPts val="1800"/>
              <a:buChar char="•"/>
              <a:defRPr/>
            </a:lvl4pPr>
            <a:lvl5pPr marL="2286000" lvl="4" indent="-342900" algn="l">
              <a:lnSpc>
                <a:spcPct val="90000"/>
              </a:lnSpc>
              <a:spcBef>
                <a:spcPts val="500"/>
              </a:spcBef>
              <a:spcAft>
                <a:spcPts val="0"/>
              </a:spcAft>
              <a:buClr>
                <a:schemeClr val="accent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95652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A09394BA-E370-0B46-98D3-103A1EEAE6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528ED8C-D26D-CA45-9D12-1ABDD3DA2931}"/>
              </a:ext>
            </a:extLst>
          </p:cNvPr>
          <p:cNvSpPr>
            <a:spLocks noGrp="1"/>
          </p:cNvSpPr>
          <p:nvPr>
            <p:ph idx="1"/>
          </p:nvPr>
        </p:nvSpPr>
        <p:spPr>
          <a:xfrm>
            <a:off x="838200" y="1387929"/>
            <a:ext cx="10515600" cy="4789034"/>
          </a:xfrm>
        </p:spPr>
        <p:txBody>
          <a:bodyPr>
            <a:normAutofit/>
          </a:bodyPr>
          <a:lstStyle>
            <a:lvl1pPr>
              <a:defRPr sz="1800">
                <a:solidFill>
                  <a:schemeClr val="accent5"/>
                </a:solidFill>
              </a:defRPr>
            </a:lvl1pPr>
            <a:lvl2pPr>
              <a:defRPr sz="1800">
                <a:solidFill>
                  <a:schemeClr val="accent5"/>
                </a:solidFill>
              </a:defRPr>
            </a:lvl2pPr>
            <a:lvl3pPr>
              <a:defRPr sz="1800">
                <a:solidFill>
                  <a:schemeClr val="accent5"/>
                </a:solidFill>
              </a:defRPr>
            </a:lvl3pPr>
            <a:lvl4pPr>
              <a:defRPr sz="1800">
                <a:solidFill>
                  <a:schemeClr val="accent5"/>
                </a:solidFill>
              </a:defRPr>
            </a:lvl4pPr>
            <a:lvl5pPr>
              <a:defRPr sz="18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ED3FB-3E5F-0144-986D-5A5806491115}"/>
              </a:ext>
            </a:extLst>
          </p:cNvPr>
          <p:cNvSpPr>
            <a:spLocks noGrp="1"/>
          </p:cNvSpPr>
          <p:nvPr>
            <p:ph type="dt" sz="half" idx="10"/>
          </p:nvPr>
        </p:nvSpPr>
        <p:spPr/>
        <p:txBody>
          <a:bodyPr/>
          <a:lstStyle/>
          <a:p>
            <a:fld id="{A45167EF-376F-C946-B158-484FCC8F9338}" type="datetime1">
              <a:t>8/8/24</a:t>
            </a:fld>
            <a:endParaRPr lang="en-US"/>
          </a:p>
        </p:txBody>
      </p:sp>
      <p:sp>
        <p:nvSpPr>
          <p:cNvPr id="5" name="Footer Placeholder 4">
            <a:extLst>
              <a:ext uri="{FF2B5EF4-FFF2-40B4-BE49-F238E27FC236}">
                <a16:creationId xmlns:a16="http://schemas.microsoft.com/office/drawing/2014/main" id="{42B67282-74DE-B14A-81B9-CE5101280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F1C44-90D4-EF4C-A034-30E08A8A6F55}"/>
              </a:ext>
            </a:extLst>
          </p:cNvPr>
          <p:cNvSpPr>
            <a:spLocks noGrp="1"/>
          </p:cNvSpPr>
          <p:nvPr>
            <p:ph type="sldNum" sz="quarter" idx="12"/>
          </p:nvPr>
        </p:nvSpPr>
        <p:spPr>
          <a:xfrm>
            <a:off x="11661289" y="6400006"/>
            <a:ext cx="455634" cy="365125"/>
          </a:xfrm>
        </p:spPr>
        <p:txBody>
          <a:bodyPr/>
          <a:lstStyle>
            <a:lvl1pPr algn="ctr">
              <a:defRPr sz="1050">
                <a:solidFill>
                  <a:schemeClr val="tx2">
                    <a:lumMod val="75000"/>
                  </a:schemeClr>
                </a:solidFill>
                <a:latin typeface="Helvetica" pitchFamily="2" charset="0"/>
              </a:defRPr>
            </a:lvl1pPr>
          </a:lstStyle>
          <a:p>
            <a:fld id="{9A2C0219-50F0-3142-B3B2-C9BA4558E4DC}" type="slidenum">
              <a:rPr lang="en-US"/>
              <a:pPr/>
              <a:t>‹#›</a:t>
            </a:fld>
            <a:endParaRPr lang="en-US"/>
          </a:p>
        </p:txBody>
      </p:sp>
      <p:sp>
        <p:nvSpPr>
          <p:cNvPr id="9" name="Text Placeholder 2">
            <a:extLst>
              <a:ext uri="{FF2B5EF4-FFF2-40B4-BE49-F238E27FC236}">
                <a16:creationId xmlns:a16="http://schemas.microsoft.com/office/drawing/2014/main" id="{58693C2D-2317-9F44-A580-04D951933BE7}"/>
              </a:ext>
            </a:extLst>
          </p:cNvPr>
          <p:cNvSpPr>
            <a:spLocks noGrp="1"/>
          </p:cNvSpPr>
          <p:nvPr>
            <p:ph type="body" sz="quarter" idx="13" hasCustomPrompt="1"/>
          </p:nvPr>
        </p:nvSpPr>
        <p:spPr>
          <a:xfrm>
            <a:off x="838200" y="370412"/>
            <a:ext cx="8109857" cy="588592"/>
          </a:xfrm>
        </p:spPr>
        <p:txBody>
          <a:bodyPr>
            <a:normAutofit/>
          </a:bodyPr>
          <a:lstStyle>
            <a:lvl1pPr marL="0" indent="0">
              <a:buNone/>
              <a:defRPr sz="2800" b="1">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a:lvl2pPr>
          </a:lstStyle>
          <a:p>
            <a:pPr lvl="0"/>
            <a:r>
              <a:rPr lang="en-US"/>
              <a:t>One-Line Headline</a:t>
            </a:r>
          </a:p>
        </p:txBody>
      </p:sp>
      <p:sp>
        <p:nvSpPr>
          <p:cNvPr id="10" name="Rectangle 9">
            <a:extLst>
              <a:ext uri="{FF2B5EF4-FFF2-40B4-BE49-F238E27FC236}">
                <a16:creationId xmlns:a16="http://schemas.microsoft.com/office/drawing/2014/main" id="{730A312E-C132-724D-B468-807BC57A41F6}"/>
              </a:ext>
            </a:extLst>
          </p:cNvPr>
          <p:cNvSpPr/>
          <p:nvPr userDrawn="1"/>
        </p:nvSpPr>
        <p:spPr>
          <a:xfrm>
            <a:off x="11042248" y="-11575"/>
            <a:ext cx="988510" cy="8588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2" name="Picture 11" descr="A picture containing graphical user interface&#10;&#10;Description automatically generated">
            <a:extLst>
              <a:ext uri="{FF2B5EF4-FFF2-40B4-BE49-F238E27FC236}">
                <a16:creationId xmlns:a16="http://schemas.microsoft.com/office/drawing/2014/main" id="{B7DEFF8D-43D2-6348-B29D-4F8089106467}"/>
              </a:ext>
            </a:extLst>
          </p:cNvPr>
          <p:cNvPicPr>
            <a:picLocks noChangeAspect="1"/>
          </p:cNvPicPr>
          <p:nvPr userDrawn="1"/>
        </p:nvPicPr>
        <p:blipFill rotWithShape="1">
          <a:blip r:embed="rId3"/>
          <a:srcRect l="90458" b="87477"/>
          <a:stretch/>
        </p:blipFill>
        <p:spPr>
          <a:xfrm>
            <a:off x="10880332" y="-11576"/>
            <a:ext cx="1162131" cy="858837"/>
          </a:xfrm>
          <a:prstGeom prst="rect">
            <a:avLst/>
          </a:prstGeom>
        </p:spPr>
      </p:pic>
      <p:sp>
        <p:nvSpPr>
          <p:cNvPr id="16" name="Text Placeholder 4">
            <a:extLst>
              <a:ext uri="{FF2B5EF4-FFF2-40B4-BE49-F238E27FC236}">
                <a16:creationId xmlns:a16="http://schemas.microsoft.com/office/drawing/2014/main" id="{603D9D38-05C8-0B45-B72C-751C5C41E12F}"/>
              </a:ext>
            </a:extLst>
          </p:cNvPr>
          <p:cNvSpPr>
            <a:spLocks noGrp="1"/>
          </p:cNvSpPr>
          <p:nvPr>
            <p:ph type="body" sz="quarter" idx="16" hasCustomPrompt="1"/>
          </p:nvPr>
        </p:nvSpPr>
        <p:spPr>
          <a:xfrm rot="5400000">
            <a:off x="11465582" y="393235"/>
            <a:ext cx="1067725" cy="234956"/>
          </a:xfrm>
          <a:solidFill>
            <a:srgbClr val="FFAD94"/>
          </a:solidFill>
        </p:spPr>
        <p:txBody>
          <a:bodyPr>
            <a:noAutofit/>
          </a:bodyPr>
          <a:lstStyle>
            <a:lvl1pPr marL="228600" indent="0" algn="r">
              <a:buNone/>
              <a:tabLst/>
              <a:defRPr sz="1050" i="1">
                <a:solidFill>
                  <a:schemeClr val="tx1">
                    <a:lumMod val="50000"/>
                  </a:schemeClr>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Section header</a:t>
            </a:r>
          </a:p>
        </p:txBody>
      </p:sp>
    </p:spTree>
    <p:extLst>
      <p:ext uri="{BB962C8B-B14F-4D97-AF65-F5344CB8AC3E}">
        <p14:creationId xmlns:p14="http://schemas.microsoft.com/office/powerpoint/2010/main" val="3216137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A09394BA-E370-0B46-98D3-103A1EEAE6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528ED8C-D26D-CA45-9D12-1ABDD3DA2931}"/>
              </a:ext>
            </a:extLst>
          </p:cNvPr>
          <p:cNvSpPr>
            <a:spLocks noGrp="1"/>
          </p:cNvSpPr>
          <p:nvPr>
            <p:ph idx="1"/>
          </p:nvPr>
        </p:nvSpPr>
        <p:spPr>
          <a:xfrm>
            <a:off x="838200" y="1387929"/>
            <a:ext cx="10515600" cy="4789034"/>
          </a:xfrm>
        </p:spPr>
        <p:txBody>
          <a:bodyPr>
            <a:normAutofit/>
          </a:bodyPr>
          <a:lstStyle>
            <a:lvl1pPr>
              <a:defRPr sz="1800">
                <a:solidFill>
                  <a:schemeClr val="accent5"/>
                </a:solidFill>
              </a:defRPr>
            </a:lvl1pPr>
            <a:lvl2pPr>
              <a:defRPr sz="1800">
                <a:solidFill>
                  <a:schemeClr val="accent5"/>
                </a:solidFill>
              </a:defRPr>
            </a:lvl2pPr>
            <a:lvl3pPr>
              <a:defRPr sz="1800">
                <a:solidFill>
                  <a:schemeClr val="accent5"/>
                </a:solidFill>
              </a:defRPr>
            </a:lvl3pPr>
            <a:lvl4pPr>
              <a:defRPr sz="1800">
                <a:solidFill>
                  <a:schemeClr val="accent5"/>
                </a:solidFill>
              </a:defRPr>
            </a:lvl4pPr>
            <a:lvl5pPr>
              <a:defRPr sz="18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ED3FB-3E5F-0144-986D-5A5806491115}"/>
              </a:ext>
            </a:extLst>
          </p:cNvPr>
          <p:cNvSpPr>
            <a:spLocks noGrp="1"/>
          </p:cNvSpPr>
          <p:nvPr>
            <p:ph type="dt" sz="half" idx="10"/>
          </p:nvPr>
        </p:nvSpPr>
        <p:spPr/>
        <p:txBody>
          <a:bodyPr/>
          <a:lstStyle/>
          <a:p>
            <a:fld id="{A45167EF-376F-C946-B158-484FCC8F9338}" type="datetime1">
              <a:t>8/8/24</a:t>
            </a:fld>
            <a:endParaRPr lang="en-US"/>
          </a:p>
        </p:txBody>
      </p:sp>
      <p:sp>
        <p:nvSpPr>
          <p:cNvPr id="5" name="Footer Placeholder 4">
            <a:extLst>
              <a:ext uri="{FF2B5EF4-FFF2-40B4-BE49-F238E27FC236}">
                <a16:creationId xmlns:a16="http://schemas.microsoft.com/office/drawing/2014/main" id="{42B67282-74DE-B14A-81B9-CE5101280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F1C44-90D4-EF4C-A034-30E08A8A6F55}"/>
              </a:ext>
            </a:extLst>
          </p:cNvPr>
          <p:cNvSpPr>
            <a:spLocks noGrp="1"/>
          </p:cNvSpPr>
          <p:nvPr>
            <p:ph type="sldNum" sz="quarter" idx="12"/>
          </p:nvPr>
        </p:nvSpPr>
        <p:spPr>
          <a:xfrm>
            <a:off x="11661289" y="6400006"/>
            <a:ext cx="455634" cy="365125"/>
          </a:xfrm>
        </p:spPr>
        <p:txBody>
          <a:bodyPr/>
          <a:lstStyle>
            <a:lvl1pPr algn="ctr">
              <a:defRPr sz="1050">
                <a:solidFill>
                  <a:schemeClr val="tx2">
                    <a:lumMod val="75000"/>
                  </a:schemeClr>
                </a:solidFill>
                <a:latin typeface="Helvetica" pitchFamily="2" charset="0"/>
              </a:defRPr>
            </a:lvl1pPr>
          </a:lstStyle>
          <a:p>
            <a:fld id="{9A2C0219-50F0-3142-B3B2-C9BA4558E4DC}" type="slidenum">
              <a:rPr lang="en-US"/>
              <a:pPr/>
              <a:t>‹#›</a:t>
            </a:fld>
            <a:endParaRPr lang="en-US"/>
          </a:p>
        </p:txBody>
      </p:sp>
      <p:sp>
        <p:nvSpPr>
          <p:cNvPr id="9" name="Text Placeholder 2">
            <a:extLst>
              <a:ext uri="{FF2B5EF4-FFF2-40B4-BE49-F238E27FC236}">
                <a16:creationId xmlns:a16="http://schemas.microsoft.com/office/drawing/2014/main" id="{58693C2D-2317-9F44-A580-04D951933BE7}"/>
              </a:ext>
            </a:extLst>
          </p:cNvPr>
          <p:cNvSpPr>
            <a:spLocks noGrp="1"/>
          </p:cNvSpPr>
          <p:nvPr>
            <p:ph type="body" sz="quarter" idx="13" hasCustomPrompt="1"/>
          </p:nvPr>
        </p:nvSpPr>
        <p:spPr>
          <a:xfrm>
            <a:off x="838200" y="370412"/>
            <a:ext cx="8109857" cy="588592"/>
          </a:xfrm>
        </p:spPr>
        <p:txBody>
          <a:bodyPr>
            <a:normAutofit/>
          </a:bodyPr>
          <a:lstStyle>
            <a:lvl1pPr marL="0" indent="0">
              <a:buNone/>
              <a:defRPr sz="2800" b="1">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a:lvl2pPr>
          </a:lstStyle>
          <a:p>
            <a:pPr lvl="0"/>
            <a:r>
              <a:rPr lang="en-US"/>
              <a:t>One-Line Headline</a:t>
            </a:r>
          </a:p>
        </p:txBody>
      </p:sp>
    </p:spTree>
    <p:extLst>
      <p:ext uri="{BB962C8B-B14F-4D97-AF65-F5344CB8AC3E}">
        <p14:creationId xmlns:p14="http://schemas.microsoft.com/office/powerpoint/2010/main" val="1112047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899D388-E3B4-4B49-A47F-AB39280F78F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oogle Shape;2004;p38" descr="Georgia Institute of Technology">
            <a:extLst>
              <a:ext uri="{FF2B5EF4-FFF2-40B4-BE49-F238E27FC236}">
                <a16:creationId xmlns:a16="http://schemas.microsoft.com/office/drawing/2014/main" id="{EABE74B0-C5AB-8648-9769-E4C53F1924A6}"/>
              </a:ext>
            </a:extLst>
          </p:cNvPr>
          <p:cNvPicPr preferRelativeResize="0"/>
          <p:nvPr userDrawn="1"/>
        </p:nvPicPr>
        <p:blipFill rotWithShape="1">
          <a:blip r:embed="rId3">
            <a:alphaModFix/>
          </a:blip>
          <a:srcRect/>
          <a:stretch/>
        </p:blipFill>
        <p:spPr>
          <a:xfrm>
            <a:off x="7192537" y="6129202"/>
            <a:ext cx="906922" cy="383110"/>
          </a:xfrm>
          <a:prstGeom prst="rect">
            <a:avLst/>
          </a:prstGeom>
          <a:noFill/>
          <a:ln>
            <a:noFill/>
          </a:ln>
        </p:spPr>
      </p:pic>
      <p:pic>
        <p:nvPicPr>
          <p:cNvPr id="15" name="Google Shape;2005;p38" descr="Image result for emory white logo png">
            <a:extLst>
              <a:ext uri="{FF2B5EF4-FFF2-40B4-BE49-F238E27FC236}">
                <a16:creationId xmlns:a16="http://schemas.microsoft.com/office/drawing/2014/main" id="{CEBCDA95-0B39-6845-813C-25AF7E00929F}"/>
              </a:ext>
            </a:extLst>
          </p:cNvPr>
          <p:cNvPicPr preferRelativeResize="0"/>
          <p:nvPr userDrawn="1"/>
        </p:nvPicPr>
        <p:blipFill rotWithShape="1">
          <a:blip r:embed="rId4">
            <a:alphaModFix/>
          </a:blip>
          <a:srcRect r="49653" b="43873"/>
          <a:stretch/>
        </p:blipFill>
        <p:spPr>
          <a:xfrm>
            <a:off x="9636872" y="6135662"/>
            <a:ext cx="1131805" cy="339701"/>
          </a:xfrm>
          <a:prstGeom prst="rect">
            <a:avLst/>
          </a:prstGeom>
          <a:noFill/>
          <a:ln>
            <a:noFill/>
          </a:ln>
        </p:spPr>
      </p:pic>
      <p:pic>
        <p:nvPicPr>
          <p:cNvPr id="16" name="Google Shape;2006;p38">
            <a:extLst>
              <a:ext uri="{FF2B5EF4-FFF2-40B4-BE49-F238E27FC236}">
                <a16:creationId xmlns:a16="http://schemas.microsoft.com/office/drawing/2014/main" id="{B3359556-EE46-644E-8237-164136AF8C69}"/>
              </a:ext>
            </a:extLst>
          </p:cNvPr>
          <p:cNvPicPr preferRelativeResize="0"/>
          <p:nvPr userDrawn="1"/>
        </p:nvPicPr>
        <p:blipFill rotWithShape="1">
          <a:blip r:embed="rId5">
            <a:alphaModFix/>
          </a:blip>
          <a:srcRect/>
          <a:stretch/>
        </p:blipFill>
        <p:spPr>
          <a:xfrm>
            <a:off x="11027514" y="6055744"/>
            <a:ext cx="767157" cy="470260"/>
          </a:xfrm>
          <a:prstGeom prst="rect">
            <a:avLst/>
          </a:prstGeom>
          <a:noFill/>
          <a:ln>
            <a:noFill/>
          </a:ln>
        </p:spPr>
      </p:pic>
      <p:pic>
        <p:nvPicPr>
          <p:cNvPr id="17" name="Google Shape;2007;p38">
            <a:extLst>
              <a:ext uri="{FF2B5EF4-FFF2-40B4-BE49-F238E27FC236}">
                <a16:creationId xmlns:a16="http://schemas.microsoft.com/office/drawing/2014/main" id="{30448CD4-162F-E942-9899-CC74498B9586}"/>
              </a:ext>
            </a:extLst>
          </p:cNvPr>
          <p:cNvPicPr preferRelativeResize="0"/>
          <p:nvPr userDrawn="1"/>
        </p:nvPicPr>
        <p:blipFill rotWithShape="1">
          <a:blip r:embed="rId6">
            <a:alphaModFix/>
          </a:blip>
          <a:srcRect/>
          <a:stretch/>
        </p:blipFill>
        <p:spPr>
          <a:xfrm>
            <a:off x="8383922" y="6158366"/>
            <a:ext cx="1037640" cy="339701"/>
          </a:xfrm>
          <a:prstGeom prst="rect">
            <a:avLst/>
          </a:prstGeom>
          <a:noFill/>
          <a:ln>
            <a:noFill/>
          </a:ln>
        </p:spPr>
      </p:pic>
      <p:pic>
        <p:nvPicPr>
          <p:cNvPr id="18" name="Picture 17">
            <a:extLst>
              <a:ext uri="{FF2B5EF4-FFF2-40B4-BE49-F238E27FC236}">
                <a16:creationId xmlns:a16="http://schemas.microsoft.com/office/drawing/2014/main" id="{159CF2C1-DFFE-0E49-A02F-E91C28A7BA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5782859" y="4814431"/>
            <a:ext cx="6362398" cy="80878"/>
          </a:xfrm>
          <a:prstGeom prst="rect">
            <a:avLst/>
          </a:prstGeom>
        </p:spPr>
      </p:pic>
      <p:sp>
        <p:nvSpPr>
          <p:cNvPr id="3" name="Text Placeholder 2">
            <a:extLst>
              <a:ext uri="{FF2B5EF4-FFF2-40B4-BE49-F238E27FC236}">
                <a16:creationId xmlns:a16="http://schemas.microsoft.com/office/drawing/2014/main" id="{29AFCC26-34E3-B441-8AD0-E8C620F7407B}"/>
              </a:ext>
            </a:extLst>
          </p:cNvPr>
          <p:cNvSpPr>
            <a:spLocks noGrp="1"/>
          </p:cNvSpPr>
          <p:nvPr>
            <p:ph type="body" sz="quarter" idx="10"/>
          </p:nvPr>
        </p:nvSpPr>
        <p:spPr>
          <a:xfrm>
            <a:off x="522288" y="2415864"/>
            <a:ext cx="11152187" cy="1013136"/>
          </a:xfrm>
        </p:spPr>
        <p:txBody>
          <a:bodyPr>
            <a:normAutofit/>
          </a:bodyPr>
          <a:lstStyle>
            <a:lvl1pPr marL="0" indent="0">
              <a:buNone/>
              <a:defRPr sz="4800">
                <a:solidFill>
                  <a:srgbClr val="FFFFFF"/>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002715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730358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532176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52566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72608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689685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16312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438531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604517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8FEAAB93-0723-CD40-ABAB-E4781A428C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35559C8-075A-174B-AC52-17AE77B696EB}"/>
              </a:ext>
            </a:extLst>
          </p:cNvPr>
          <p:cNvSpPr>
            <a:spLocks noGrp="1"/>
          </p:cNvSpPr>
          <p:nvPr>
            <p:ph sz="half" idx="1"/>
          </p:nvPr>
        </p:nvSpPr>
        <p:spPr>
          <a:xfrm>
            <a:off x="838200" y="1524001"/>
            <a:ext cx="5181600" cy="4652963"/>
          </a:xfrm>
        </p:spPr>
        <p:txBody>
          <a:bodyPr>
            <a:normAutofit/>
          </a:bodyPr>
          <a:lstStyle>
            <a:lvl1pPr>
              <a:defRPr sz="24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sz="20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sz="1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sz="1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sz="1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9867E2-6E58-5541-916C-55775D6BEA05}"/>
              </a:ext>
            </a:extLst>
          </p:cNvPr>
          <p:cNvSpPr>
            <a:spLocks noGrp="1"/>
          </p:cNvSpPr>
          <p:nvPr>
            <p:ph sz="half" idx="2"/>
          </p:nvPr>
        </p:nvSpPr>
        <p:spPr>
          <a:xfrm>
            <a:off x="6172200" y="1524001"/>
            <a:ext cx="5181600" cy="4652963"/>
          </a:xfrm>
        </p:spPr>
        <p:txBody>
          <a:bodyPr>
            <a:normAutofit/>
          </a:bodyPr>
          <a:lstStyle>
            <a:lvl1pPr>
              <a:defRPr sz="24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a:defRPr sz="20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2pPr>
            <a:lvl3pPr>
              <a:defRPr sz="18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3pPr>
            <a:lvl4pPr>
              <a:defRPr sz="1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4pPr>
            <a:lvl5pPr>
              <a:defRPr sz="1600">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069E9949-2C4C-E742-9A6A-6B4F8794D3C4}"/>
              </a:ext>
            </a:extLst>
          </p:cNvPr>
          <p:cNvSpPr>
            <a:spLocks noGrp="1"/>
          </p:cNvSpPr>
          <p:nvPr>
            <p:ph type="body" sz="quarter" idx="13" hasCustomPrompt="1"/>
          </p:nvPr>
        </p:nvSpPr>
        <p:spPr>
          <a:xfrm>
            <a:off x="838200" y="370412"/>
            <a:ext cx="8109857" cy="588592"/>
          </a:xfrm>
        </p:spPr>
        <p:txBody>
          <a:bodyPr>
            <a:normAutofit/>
          </a:bodyPr>
          <a:lstStyle>
            <a:lvl1pPr marL="0" indent="0">
              <a:buNone/>
              <a:defRPr sz="2799" b="1">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457109" indent="0">
              <a:buNone/>
              <a:defRPr/>
            </a:lvl2pPr>
          </a:lstStyle>
          <a:p>
            <a:pPr lvl="0"/>
            <a:r>
              <a:rPr lang="en-US"/>
              <a:t>One-Line Headline</a:t>
            </a:r>
          </a:p>
        </p:txBody>
      </p:sp>
      <p:sp>
        <p:nvSpPr>
          <p:cNvPr id="11" name="Slide Number Placeholder 5">
            <a:extLst>
              <a:ext uri="{FF2B5EF4-FFF2-40B4-BE49-F238E27FC236}">
                <a16:creationId xmlns:a16="http://schemas.microsoft.com/office/drawing/2014/main" id="{63E291CC-BC90-8649-9798-1938EEFE89E1}"/>
              </a:ext>
            </a:extLst>
          </p:cNvPr>
          <p:cNvSpPr>
            <a:spLocks noGrp="1"/>
          </p:cNvSpPr>
          <p:nvPr>
            <p:ph type="sldNum" sz="quarter" idx="12"/>
          </p:nvPr>
        </p:nvSpPr>
        <p:spPr>
          <a:xfrm>
            <a:off x="11661289" y="6400007"/>
            <a:ext cx="455634" cy="365125"/>
          </a:xfrm>
        </p:spPr>
        <p:txBody>
          <a:bodyPr/>
          <a:lstStyle>
            <a:lvl1pPr algn="ctr">
              <a:defRPr sz="1050">
                <a:solidFill>
                  <a:schemeClr val="tx2">
                    <a:lumMod val="75000"/>
                  </a:schemeClr>
                </a:solidFill>
                <a:latin typeface="Helvetica" pitchFamily="2" charset="0"/>
              </a:defRPr>
            </a:lvl1pPr>
          </a:lstStyle>
          <a:p>
            <a:fld id="{9A2C0219-50F0-3142-B3B2-C9BA4558E4DC}" type="slidenum">
              <a:rPr lang="en-US"/>
              <a:pPr/>
              <a:t>‹#›</a:t>
            </a:fld>
            <a:endParaRPr lang="en-US"/>
          </a:p>
        </p:txBody>
      </p:sp>
    </p:spTree>
    <p:extLst>
      <p:ext uri="{BB962C8B-B14F-4D97-AF65-F5344CB8AC3E}">
        <p14:creationId xmlns:p14="http://schemas.microsoft.com/office/powerpoint/2010/main" val="1106163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8/8/24</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792580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8"/>
        <p:cNvGrpSpPr/>
        <p:nvPr/>
      </p:nvGrpSpPr>
      <p:grpSpPr>
        <a:xfrm>
          <a:off x="0" y="0"/>
          <a:ext cx="0" cy="0"/>
          <a:chOff x="0" y="0"/>
          <a:chExt cx="0" cy="0"/>
        </a:xfrm>
      </p:grpSpPr>
      <p:sp>
        <p:nvSpPr>
          <p:cNvPr id="50" name="Google Shape;50;p21"/>
          <p:cNvSpPr txBox="1">
            <a:spLocks noGrp="1"/>
          </p:cNvSpPr>
          <p:nvPr>
            <p:ph type="body" idx="1"/>
          </p:nvPr>
        </p:nvSpPr>
        <p:spPr>
          <a:xfrm>
            <a:off x="838200" y="1387929"/>
            <a:ext cx="10515600" cy="478903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accent5"/>
              </a:buClr>
              <a:buSzPts val="1800"/>
              <a:buChar char="•"/>
              <a:defRPr sz="1800">
                <a:solidFill>
                  <a:schemeClr val="accent5"/>
                </a:solidFill>
              </a:defRPr>
            </a:lvl1pPr>
            <a:lvl2pPr marL="914400" lvl="1" indent="-342900" algn="l">
              <a:lnSpc>
                <a:spcPct val="90000"/>
              </a:lnSpc>
              <a:spcBef>
                <a:spcPts val="500"/>
              </a:spcBef>
              <a:spcAft>
                <a:spcPts val="0"/>
              </a:spcAft>
              <a:buClr>
                <a:schemeClr val="accent5"/>
              </a:buClr>
              <a:buSzPts val="1800"/>
              <a:buChar char="•"/>
              <a:defRPr sz="1800">
                <a:solidFill>
                  <a:schemeClr val="accent5"/>
                </a:solidFill>
              </a:defRPr>
            </a:lvl2pPr>
            <a:lvl3pPr marL="1371600" lvl="2" indent="-342900" algn="l">
              <a:lnSpc>
                <a:spcPct val="90000"/>
              </a:lnSpc>
              <a:spcBef>
                <a:spcPts val="500"/>
              </a:spcBef>
              <a:spcAft>
                <a:spcPts val="0"/>
              </a:spcAft>
              <a:buClr>
                <a:schemeClr val="accent5"/>
              </a:buClr>
              <a:buSzPts val="1800"/>
              <a:buChar char="•"/>
              <a:defRPr sz="1800">
                <a:solidFill>
                  <a:schemeClr val="accent5"/>
                </a:solidFill>
              </a:defRPr>
            </a:lvl3pPr>
            <a:lvl4pPr marL="1828800" lvl="3" indent="-342900" algn="l">
              <a:lnSpc>
                <a:spcPct val="90000"/>
              </a:lnSpc>
              <a:spcBef>
                <a:spcPts val="500"/>
              </a:spcBef>
              <a:spcAft>
                <a:spcPts val="0"/>
              </a:spcAft>
              <a:buClr>
                <a:schemeClr val="accent5"/>
              </a:buClr>
              <a:buSzPts val="1800"/>
              <a:buChar char="•"/>
              <a:defRPr sz="1800">
                <a:solidFill>
                  <a:schemeClr val="accent5"/>
                </a:solidFill>
              </a:defRPr>
            </a:lvl4pPr>
            <a:lvl5pPr marL="2286000" lvl="4" indent="-342900" algn="l">
              <a:lnSpc>
                <a:spcPct val="90000"/>
              </a:lnSpc>
              <a:spcBef>
                <a:spcPts val="500"/>
              </a:spcBef>
              <a:spcAft>
                <a:spcPts val="0"/>
              </a:spcAft>
              <a:buClr>
                <a:schemeClr val="accent5"/>
              </a:buClr>
              <a:buSzPts val="1800"/>
              <a:buChar char="•"/>
              <a:defRPr sz="1800">
                <a:solidFill>
                  <a:schemeClr val="accent5"/>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11661289" y="6400006"/>
            <a:ext cx="455634"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050" b="0" i="0" u="none" strike="noStrike" cap="none">
                <a:solidFill>
                  <a:srgbClr val="36605F"/>
                </a:solidFill>
                <a:latin typeface="Helvetica Neue"/>
                <a:ea typeface="Helvetica Neue"/>
                <a:cs typeface="Helvetica Neue"/>
                <a:sym typeface="Helvetica Neue"/>
              </a:defRPr>
            </a:lvl1pPr>
            <a:lvl2pPr marL="0" lvl="1" indent="0" algn="ctr">
              <a:spcBef>
                <a:spcPts val="0"/>
              </a:spcBef>
              <a:buNone/>
              <a:defRPr sz="1050" b="0" i="0" u="none" strike="noStrike" cap="none">
                <a:solidFill>
                  <a:srgbClr val="36605F"/>
                </a:solidFill>
                <a:latin typeface="Helvetica Neue"/>
                <a:ea typeface="Helvetica Neue"/>
                <a:cs typeface="Helvetica Neue"/>
                <a:sym typeface="Helvetica Neue"/>
              </a:defRPr>
            </a:lvl2pPr>
            <a:lvl3pPr marL="0" lvl="2" indent="0" algn="ctr">
              <a:spcBef>
                <a:spcPts val="0"/>
              </a:spcBef>
              <a:buNone/>
              <a:defRPr sz="1050" b="0" i="0" u="none" strike="noStrike" cap="none">
                <a:solidFill>
                  <a:srgbClr val="36605F"/>
                </a:solidFill>
                <a:latin typeface="Helvetica Neue"/>
                <a:ea typeface="Helvetica Neue"/>
                <a:cs typeface="Helvetica Neue"/>
                <a:sym typeface="Helvetica Neue"/>
              </a:defRPr>
            </a:lvl3pPr>
            <a:lvl4pPr marL="0" lvl="3" indent="0" algn="ctr">
              <a:spcBef>
                <a:spcPts val="0"/>
              </a:spcBef>
              <a:buNone/>
              <a:defRPr sz="1050" b="0" i="0" u="none" strike="noStrike" cap="none">
                <a:solidFill>
                  <a:srgbClr val="36605F"/>
                </a:solidFill>
                <a:latin typeface="Helvetica Neue"/>
                <a:ea typeface="Helvetica Neue"/>
                <a:cs typeface="Helvetica Neue"/>
                <a:sym typeface="Helvetica Neue"/>
              </a:defRPr>
            </a:lvl4pPr>
            <a:lvl5pPr marL="0" lvl="4" indent="0" algn="ctr">
              <a:spcBef>
                <a:spcPts val="0"/>
              </a:spcBef>
              <a:buNone/>
              <a:defRPr sz="1050" b="0" i="0" u="none" strike="noStrike" cap="none">
                <a:solidFill>
                  <a:srgbClr val="36605F"/>
                </a:solidFill>
                <a:latin typeface="Helvetica Neue"/>
                <a:ea typeface="Helvetica Neue"/>
                <a:cs typeface="Helvetica Neue"/>
                <a:sym typeface="Helvetica Neue"/>
              </a:defRPr>
            </a:lvl5pPr>
            <a:lvl6pPr marL="0" lvl="5" indent="0" algn="ctr">
              <a:spcBef>
                <a:spcPts val="0"/>
              </a:spcBef>
              <a:buNone/>
              <a:defRPr sz="1050" b="0" i="0" u="none" strike="noStrike" cap="none">
                <a:solidFill>
                  <a:srgbClr val="36605F"/>
                </a:solidFill>
                <a:latin typeface="Helvetica Neue"/>
                <a:ea typeface="Helvetica Neue"/>
                <a:cs typeface="Helvetica Neue"/>
                <a:sym typeface="Helvetica Neue"/>
              </a:defRPr>
            </a:lvl6pPr>
            <a:lvl7pPr marL="0" lvl="6" indent="0" algn="ctr">
              <a:spcBef>
                <a:spcPts val="0"/>
              </a:spcBef>
              <a:buNone/>
              <a:defRPr sz="1050" b="0" i="0" u="none" strike="noStrike" cap="none">
                <a:solidFill>
                  <a:srgbClr val="36605F"/>
                </a:solidFill>
                <a:latin typeface="Helvetica Neue"/>
                <a:ea typeface="Helvetica Neue"/>
                <a:cs typeface="Helvetica Neue"/>
                <a:sym typeface="Helvetica Neue"/>
              </a:defRPr>
            </a:lvl7pPr>
            <a:lvl8pPr marL="0" lvl="7" indent="0" algn="ctr">
              <a:spcBef>
                <a:spcPts val="0"/>
              </a:spcBef>
              <a:buNone/>
              <a:defRPr sz="1050" b="0" i="0" u="none" strike="noStrike" cap="none">
                <a:solidFill>
                  <a:srgbClr val="36605F"/>
                </a:solidFill>
                <a:latin typeface="Helvetica Neue"/>
                <a:ea typeface="Helvetica Neue"/>
                <a:cs typeface="Helvetica Neue"/>
                <a:sym typeface="Helvetica Neue"/>
              </a:defRPr>
            </a:lvl8pPr>
            <a:lvl9pPr marL="0" lvl="8" indent="0" algn="ctr">
              <a:spcBef>
                <a:spcPts val="0"/>
              </a:spcBef>
              <a:buNone/>
              <a:defRPr sz="1050" b="0" i="0" u="none" strike="noStrike" cap="none">
                <a:solidFill>
                  <a:srgbClr val="36605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54" name="Google Shape;54;p21"/>
          <p:cNvSpPr txBox="1">
            <a:spLocks noGrp="1"/>
          </p:cNvSpPr>
          <p:nvPr>
            <p:ph type="body" idx="2"/>
          </p:nvPr>
        </p:nvSpPr>
        <p:spPr>
          <a:xfrm>
            <a:off x="838200" y="370412"/>
            <a:ext cx="8109857" cy="5885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2800"/>
              <a:buNone/>
              <a:defRPr sz="2800" b="1">
                <a:solidFill>
                  <a:schemeClr val="accent5"/>
                </a:solidFill>
                <a:latin typeface="Helvetica Neue"/>
                <a:ea typeface="Helvetica Neue"/>
                <a:cs typeface="Helvetica Neue"/>
                <a:sym typeface="Helvetica Neue"/>
              </a:defRPr>
            </a:lvl1pPr>
            <a:lvl2pPr marL="914400" lvl="1" indent="-228600" algn="l">
              <a:lnSpc>
                <a:spcPct val="90000"/>
              </a:lnSpc>
              <a:spcBef>
                <a:spcPts val="500"/>
              </a:spcBef>
              <a:spcAft>
                <a:spcPts val="0"/>
              </a:spcAft>
              <a:buClr>
                <a:schemeClr val="accent5"/>
              </a:buClr>
              <a:buSzPts val="2400"/>
              <a:buNone/>
              <a:defRPr/>
            </a:lvl2pPr>
            <a:lvl3pPr marL="1371600" lvl="2" indent="-342900" algn="l">
              <a:lnSpc>
                <a:spcPct val="90000"/>
              </a:lnSpc>
              <a:spcBef>
                <a:spcPts val="500"/>
              </a:spcBef>
              <a:spcAft>
                <a:spcPts val="0"/>
              </a:spcAft>
              <a:buClr>
                <a:schemeClr val="accent5"/>
              </a:buClr>
              <a:buSzPts val="1800"/>
              <a:buChar char="•"/>
              <a:defRPr/>
            </a:lvl3pPr>
            <a:lvl4pPr marL="1828800" lvl="3" indent="-342900" algn="l">
              <a:lnSpc>
                <a:spcPct val="90000"/>
              </a:lnSpc>
              <a:spcBef>
                <a:spcPts val="500"/>
              </a:spcBef>
              <a:spcAft>
                <a:spcPts val="0"/>
              </a:spcAft>
              <a:buClr>
                <a:schemeClr val="accent5"/>
              </a:buClr>
              <a:buSzPts val="1800"/>
              <a:buChar char="•"/>
              <a:defRPr/>
            </a:lvl4pPr>
            <a:lvl5pPr marL="2286000" lvl="4" indent="-342900" algn="l">
              <a:lnSpc>
                <a:spcPct val="90000"/>
              </a:lnSpc>
              <a:spcBef>
                <a:spcPts val="500"/>
              </a:spcBef>
              <a:spcAft>
                <a:spcPts val="0"/>
              </a:spcAft>
              <a:buClr>
                <a:schemeClr val="accent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49675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A09394BA-E370-0B46-98D3-103A1EEAE6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528ED8C-D26D-CA45-9D12-1ABDD3DA2931}"/>
              </a:ext>
            </a:extLst>
          </p:cNvPr>
          <p:cNvSpPr>
            <a:spLocks noGrp="1"/>
          </p:cNvSpPr>
          <p:nvPr>
            <p:ph idx="1"/>
          </p:nvPr>
        </p:nvSpPr>
        <p:spPr>
          <a:xfrm>
            <a:off x="838200" y="1387929"/>
            <a:ext cx="10515600" cy="4789034"/>
          </a:xfrm>
        </p:spPr>
        <p:txBody>
          <a:bodyPr>
            <a:normAutofit/>
          </a:bodyPr>
          <a:lstStyle>
            <a:lvl1pPr>
              <a:defRPr sz="1800">
                <a:solidFill>
                  <a:schemeClr val="accent5"/>
                </a:solidFill>
              </a:defRPr>
            </a:lvl1pPr>
            <a:lvl2pPr>
              <a:defRPr sz="1800">
                <a:solidFill>
                  <a:schemeClr val="accent5"/>
                </a:solidFill>
              </a:defRPr>
            </a:lvl2pPr>
            <a:lvl3pPr>
              <a:defRPr sz="1800">
                <a:solidFill>
                  <a:schemeClr val="accent5"/>
                </a:solidFill>
              </a:defRPr>
            </a:lvl3pPr>
            <a:lvl4pPr>
              <a:defRPr sz="1800">
                <a:solidFill>
                  <a:schemeClr val="accent5"/>
                </a:solidFill>
              </a:defRPr>
            </a:lvl4pPr>
            <a:lvl5pPr>
              <a:defRPr sz="18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ED3FB-3E5F-0144-986D-5A5806491115}"/>
              </a:ext>
            </a:extLst>
          </p:cNvPr>
          <p:cNvSpPr>
            <a:spLocks noGrp="1"/>
          </p:cNvSpPr>
          <p:nvPr>
            <p:ph type="dt" sz="half" idx="10"/>
          </p:nvPr>
        </p:nvSpPr>
        <p:spPr/>
        <p:txBody>
          <a:bodyPr/>
          <a:lstStyle/>
          <a:p>
            <a:fld id="{A45167EF-376F-C946-B158-484FCC8F9338}" type="datetime1">
              <a:t>8/8/24</a:t>
            </a:fld>
            <a:endParaRPr lang="en-US"/>
          </a:p>
        </p:txBody>
      </p:sp>
      <p:sp>
        <p:nvSpPr>
          <p:cNvPr id="5" name="Footer Placeholder 4">
            <a:extLst>
              <a:ext uri="{FF2B5EF4-FFF2-40B4-BE49-F238E27FC236}">
                <a16:creationId xmlns:a16="http://schemas.microsoft.com/office/drawing/2014/main" id="{42B67282-74DE-B14A-81B9-CE5101280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F1C44-90D4-EF4C-A034-30E08A8A6F55}"/>
              </a:ext>
            </a:extLst>
          </p:cNvPr>
          <p:cNvSpPr>
            <a:spLocks noGrp="1"/>
          </p:cNvSpPr>
          <p:nvPr>
            <p:ph type="sldNum" sz="quarter" idx="12"/>
          </p:nvPr>
        </p:nvSpPr>
        <p:spPr>
          <a:xfrm>
            <a:off x="11661289" y="6400006"/>
            <a:ext cx="455634" cy="365125"/>
          </a:xfrm>
        </p:spPr>
        <p:txBody>
          <a:bodyPr/>
          <a:lstStyle>
            <a:lvl1pPr algn="ctr">
              <a:defRPr sz="1050">
                <a:solidFill>
                  <a:schemeClr val="tx2">
                    <a:lumMod val="75000"/>
                  </a:schemeClr>
                </a:solidFill>
                <a:latin typeface="Helvetica" pitchFamily="2" charset="0"/>
              </a:defRPr>
            </a:lvl1pPr>
          </a:lstStyle>
          <a:p>
            <a:fld id="{9A2C0219-50F0-3142-B3B2-C9BA4558E4DC}" type="slidenum">
              <a:rPr lang="en-US"/>
              <a:pPr/>
              <a:t>‹#›</a:t>
            </a:fld>
            <a:endParaRPr lang="en-US"/>
          </a:p>
        </p:txBody>
      </p:sp>
      <p:sp>
        <p:nvSpPr>
          <p:cNvPr id="9" name="Text Placeholder 2">
            <a:extLst>
              <a:ext uri="{FF2B5EF4-FFF2-40B4-BE49-F238E27FC236}">
                <a16:creationId xmlns:a16="http://schemas.microsoft.com/office/drawing/2014/main" id="{58693C2D-2317-9F44-A580-04D951933BE7}"/>
              </a:ext>
            </a:extLst>
          </p:cNvPr>
          <p:cNvSpPr>
            <a:spLocks noGrp="1"/>
          </p:cNvSpPr>
          <p:nvPr>
            <p:ph type="body" sz="quarter" idx="13" hasCustomPrompt="1"/>
          </p:nvPr>
        </p:nvSpPr>
        <p:spPr>
          <a:xfrm>
            <a:off x="838200" y="370412"/>
            <a:ext cx="8109857" cy="588592"/>
          </a:xfrm>
        </p:spPr>
        <p:txBody>
          <a:bodyPr>
            <a:normAutofit/>
          </a:bodyPr>
          <a:lstStyle>
            <a:lvl1pPr marL="0" indent="0">
              <a:buNone/>
              <a:defRPr sz="2800" b="1">
                <a:solidFill>
                  <a:schemeClr val="accent5"/>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a:lvl2pPr>
          </a:lstStyle>
          <a:p>
            <a:pPr lvl="0"/>
            <a:r>
              <a:rPr lang="en-US"/>
              <a:t>One-Line Headline</a:t>
            </a:r>
          </a:p>
        </p:txBody>
      </p:sp>
    </p:spTree>
    <p:extLst>
      <p:ext uri="{BB962C8B-B14F-4D97-AF65-F5344CB8AC3E}">
        <p14:creationId xmlns:p14="http://schemas.microsoft.com/office/powerpoint/2010/main" val="4123664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899D388-E3B4-4B49-A47F-AB39280F78F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oogle Shape;2004;p38" descr="Georgia Institute of Technology">
            <a:extLst>
              <a:ext uri="{FF2B5EF4-FFF2-40B4-BE49-F238E27FC236}">
                <a16:creationId xmlns:a16="http://schemas.microsoft.com/office/drawing/2014/main" id="{EABE74B0-C5AB-8648-9769-E4C53F1924A6}"/>
              </a:ext>
            </a:extLst>
          </p:cNvPr>
          <p:cNvPicPr preferRelativeResize="0"/>
          <p:nvPr userDrawn="1"/>
        </p:nvPicPr>
        <p:blipFill rotWithShape="1">
          <a:blip r:embed="rId3">
            <a:alphaModFix/>
          </a:blip>
          <a:srcRect/>
          <a:stretch/>
        </p:blipFill>
        <p:spPr>
          <a:xfrm>
            <a:off x="7192537" y="6129202"/>
            <a:ext cx="906922" cy="383110"/>
          </a:xfrm>
          <a:prstGeom prst="rect">
            <a:avLst/>
          </a:prstGeom>
          <a:noFill/>
          <a:ln>
            <a:noFill/>
          </a:ln>
        </p:spPr>
      </p:pic>
      <p:pic>
        <p:nvPicPr>
          <p:cNvPr id="15" name="Google Shape;2005;p38" descr="Image result for emory white logo png">
            <a:extLst>
              <a:ext uri="{FF2B5EF4-FFF2-40B4-BE49-F238E27FC236}">
                <a16:creationId xmlns:a16="http://schemas.microsoft.com/office/drawing/2014/main" id="{CEBCDA95-0B39-6845-813C-25AF7E00929F}"/>
              </a:ext>
            </a:extLst>
          </p:cNvPr>
          <p:cNvPicPr preferRelativeResize="0"/>
          <p:nvPr userDrawn="1"/>
        </p:nvPicPr>
        <p:blipFill rotWithShape="1">
          <a:blip r:embed="rId4">
            <a:alphaModFix/>
          </a:blip>
          <a:srcRect r="49653" b="43873"/>
          <a:stretch/>
        </p:blipFill>
        <p:spPr>
          <a:xfrm>
            <a:off x="9636872" y="6135662"/>
            <a:ext cx="1131805" cy="339701"/>
          </a:xfrm>
          <a:prstGeom prst="rect">
            <a:avLst/>
          </a:prstGeom>
          <a:noFill/>
          <a:ln>
            <a:noFill/>
          </a:ln>
        </p:spPr>
      </p:pic>
      <p:pic>
        <p:nvPicPr>
          <p:cNvPr id="16" name="Google Shape;2006;p38">
            <a:extLst>
              <a:ext uri="{FF2B5EF4-FFF2-40B4-BE49-F238E27FC236}">
                <a16:creationId xmlns:a16="http://schemas.microsoft.com/office/drawing/2014/main" id="{B3359556-EE46-644E-8237-164136AF8C69}"/>
              </a:ext>
            </a:extLst>
          </p:cNvPr>
          <p:cNvPicPr preferRelativeResize="0"/>
          <p:nvPr userDrawn="1"/>
        </p:nvPicPr>
        <p:blipFill rotWithShape="1">
          <a:blip r:embed="rId5">
            <a:alphaModFix/>
          </a:blip>
          <a:srcRect/>
          <a:stretch/>
        </p:blipFill>
        <p:spPr>
          <a:xfrm>
            <a:off x="11027514" y="6055744"/>
            <a:ext cx="767157" cy="470260"/>
          </a:xfrm>
          <a:prstGeom prst="rect">
            <a:avLst/>
          </a:prstGeom>
          <a:noFill/>
          <a:ln>
            <a:noFill/>
          </a:ln>
        </p:spPr>
      </p:pic>
      <p:pic>
        <p:nvPicPr>
          <p:cNvPr id="17" name="Google Shape;2007;p38">
            <a:extLst>
              <a:ext uri="{FF2B5EF4-FFF2-40B4-BE49-F238E27FC236}">
                <a16:creationId xmlns:a16="http://schemas.microsoft.com/office/drawing/2014/main" id="{30448CD4-162F-E942-9899-CC74498B9586}"/>
              </a:ext>
            </a:extLst>
          </p:cNvPr>
          <p:cNvPicPr preferRelativeResize="0"/>
          <p:nvPr userDrawn="1"/>
        </p:nvPicPr>
        <p:blipFill rotWithShape="1">
          <a:blip r:embed="rId6">
            <a:alphaModFix/>
          </a:blip>
          <a:srcRect/>
          <a:stretch/>
        </p:blipFill>
        <p:spPr>
          <a:xfrm>
            <a:off x="8383922" y="6158366"/>
            <a:ext cx="1037640" cy="339701"/>
          </a:xfrm>
          <a:prstGeom prst="rect">
            <a:avLst/>
          </a:prstGeom>
          <a:noFill/>
          <a:ln>
            <a:noFill/>
          </a:ln>
        </p:spPr>
      </p:pic>
      <p:pic>
        <p:nvPicPr>
          <p:cNvPr id="18" name="Picture 17">
            <a:extLst>
              <a:ext uri="{FF2B5EF4-FFF2-40B4-BE49-F238E27FC236}">
                <a16:creationId xmlns:a16="http://schemas.microsoft.com/office/drawing/2014/main" id="{159CF2C1-DFFE-0E49-A02F-E91C28A7BA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5782859" y="4814431"/>
            <a:ext cx="6362398" cy="80878"/>
          </a:xfrm>
          <a:prstGeom prst="rect">
            <a:avLst/>
          </a:prstGeom>
        </p:spPr>
      </p:pic>
      <p:sp>
        <p:nvSpPr>
          <p:cNvPr id="3" name="Text Placeholder 2">
            <a:extLst>
              <a:ext uri="{FF2B5EF4-FFF2-40B4-BE49-F238E27FC236}">
                <a16:creationId xmlns:a16="http://schemas.microsoft.com/office/drawing/2014/main" id="{29AFCC26-34E3-B441-8AD0-E8C620F7407B}"/>
              </a:ext>
            </a:extLst>
          </p:cNvPr>
          <p:cNvSpPr>
            <a:spLocks noGrp="1"/>
          </p:cNvSpPr>
          <p:nvPr>
            <p:ph type="body" sz="quarter" idx="10"/>
          </p:nvPr>
        </p:nvSpPr>
        <p:spPr>
          <a:xfrm>
            <a:off x="522288" y="2415864"/>
            <a:ext cx="11152187" cy="1013136"/>
          </a:xfrm>
        </p:spPr>
        <p:txBody>
          <a:bodyPr>
            <a:normAutofit/>
          </a:bodyPr>
          <a:lstStyle>
            <a:lvl1pPr marL="0" indent="0">
              <a:buNone/>
              <a:defRPr sz="4800">
                <a:solidFill>
                  <a:srgbClr val="FFFFFF"/>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19367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2A4B18-654C-7D42-88A0-07A3BAB2F9A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8949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A4FF31-5D0D-F744-9CB2-D10AC218E32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3332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4.png"/><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863608"/>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9" r:id="rId4"/>
    <p:sldLayoutId id="2147483680" r:id="rId5"/>
    <p:sldLayoutId id="2147483681" r:id="rId6"/>
    <p:sldLayoutId id="2147483682" r:id="rId7"/>
    <p:sldLayoutId id="2147483649" r:id="rId8"/>
    <p:sldLayoutId id="2147483650" r:id="rId9"/>
    <p:sldLayoutId id="2147483651" r:id="rId10"/>
    <p:sldLayoutId id="2147483652" r:id="rId11"/>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30000" cy="4225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44113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8/8/24</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441135"/>
            <a:ext cx="59416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44113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a:p>
        </p:txBody>
      </p:sp>
    </p:spTree>
    <p:extLst>
      <p:ext uri="{BB962C8B-B14F-4D97-AF65-F5344CB8AC3E}">
        <p14:creationId xmlns:p14="http://schemas.microsoft.com/office/powerpoint/2010/main" val="3302186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713" r:id="rId10"/>
    <p:sldLayoutId id="2147483715" r:id="rId11"/>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433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30000" cy="4225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44113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8/8/24</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441135"/>
            <a:ext cx="59416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44113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a:p>
        </p:txBody>
      </p:sp>
    </p:spTree>
    <p:extLst>
      <p:ext uri="{BB962C8B-B14F-4D97-AF65-F5344CB8AC3E}">
        <p14:creationId xmlns:p14="http://schemas.microsoft.com/office/powerpoint/2010/main" val="133781394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6.png"/><Relationship Id="rId7" Type="http://schemas.openxmlformats.org/officeDocument/2006/relationships/diagramData" Target="../diagrams/data1.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svg"/><Relationship Id="rId11" Type="http://schemas.microsoft.com/office/2007/relationships/diagramDrawing" Target="../diagrams/drawing1.xml"/><Relationship Id="rId5" Type="http://schemas.openxmlformats.org/officeDocument/2006/relationships/image" Target="../media/image28.png"/><Relationship Id="rId10" Type="http://schemas.openxmlformats.org/officeDocument/2006/relationships/diagramColors" Target="../diagrams/colors1.xml"/><Relationship Id="rId4" Type="http://schemas.openxmlformats.org/officeDocument/2006/relationships/image" Target="../media/image27.svg"/><Relationship Id="rId9"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jpe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epd.georgia.gov/georgia-climate-pollution-reduction-grant"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16/j.erss.2023.103308"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6" name="Google Shape;166;g10e417be925_3_0" hidden="1"/>
          <p:cNvSpPr txBox="1">
            <a:spLocks noGrp="1"/>
          </p:cNvSpPr>
          <p:nvPr>
            <p:ph type="sldNum" idx="12"/>
          </p:nvPr>
        </p:nvSpPr>
        <p:spPr>
          <a:xfrm>
            <a:off x="8077200" y="6356350"/>
            <a:ext cx="2133600" cy="365100"/>
          </a:xfrm>
          <a:prstGeom prst="rect">
            <a:avLst/>
          </a:prstGeom>
        </p:spPr>
        <p:txBody>
          <a:bodyPr spcFirstLastPara="1" vert="horz" wrap="square" lIns="91425" tIns="45700" rIns="91425" bIns="45700" rtlCol="0" anchor="ctr" anchorCtr="0">
            <a:noAutofit/>
          </a:bodyPr>
          <a:lstStyle/>
          <a:p>
            <a:pPr>
              <a:spcAft>
                <a:spcPts val="600"/>
              </a:spcAft>
              <a:buClr>
                <a:srgbClr val="000000"/>
              </a:buClr>
            </a:pPr>
            <a:fld id="{00000000-1234-1234-1234-123412341234}" type="slidenum">
              <a:rPr lang="en-US"/>
              <a:pPr>
                <a:spcAft>
                  <a:spcPts val="600"/>
                </a:spcAft>
                <a:buClr>
                  <a:srgbClr val="000000"/>
                </a:buClr>
              </a:pPr>
              <a:t>1</a:t>
            </a:fld>
            <a:endParaRPr lang="en-US"/>
          </a:p>
        </p:txBody>
      </p:sp>
      <p:sp>
        <p:nvSpPr>
          <p:cNvPr id="5" name="Title 4">
            <a:extLst>
              <a:ext uri="{FF2B5EF4-FFF2-40B4-BE49-F238E27FC236}">
                <a16:creationId xmlns:a16="http://schemas.microsoft.com/office/drawing/2014/main" id="{EC621D36-3DFC-5700-3397-1A2BFCF241C3}"/>
              </a:ext>
            </a:extLst>
          </p:cNvPr>
          <p:cNvSpPr>
            <a:spLocks noGrp="1"/>
          </p:cNvSpPr>
          <p:nvPr>
            <p:ph type="title"/>
          </p:nvPr>
        </p:nvSpPr>
        <p:spPr>
          <a:xfrm>
            <a:off x="313225" y="851504"/>
            <a:ext cx="2980818" cy="1014761"/>
          </a:xfrm>
        </p:spPr>
        <p:txBody>
          <a:bodyPr>
            <a:normAutofit fontScale="90000"/>
          </a:bodyPr>
          <a:lstStyle/>
          <a:p>
            <a:r>
              <a:rPr lang="en-US" dirty="0"/>
              <a:t>Energy Burden Forum</a:t>
            </a:r>
          </a:p>
        </p:txBody>
      </p:sp>
      <p:pic>
        <p:nvPicPr>
          <p:cNvPr id="8" name="Picture 7" descr="A group of people standing in front of a house&#10;&#10;Description automatically generated">
            <a:extLst>
              <a:ext uri="{FF2B5EF4-FFF2-40B4-BE49-F238E27FC236}">
                <a16:creationId xmlns:a16="http://schemas.microsoft.com/office/drawing/2014/main" id="{2818FA5A-82EC-1E86-7DAC-A2939025B514}"/>
              </a:ext>
            </a:extLst>
          </p:cNvPr>
          <p:cNvPicPr>
            <a:picLocks noChangeAspect="1"/>
          </p:cNvPicPr>
          <p:nvPr/>
        </p:nvPicPr>
        <p:blipFill>
          <a:blip r:embed="rId3"/>
          <a:stretch>
            <a:fillRect/>
          </a:stretch>
        </p:blipFill>
        <p:spPr>
          <a:xfrm>
            <a:off x="3418901" y="617883"/>
            <a:ext cx="4359808" cy="5642517"/>
          </a:xfrm>
          <a:prstGeom prst="rect">
            <a:avLst/>
          </a:prstGeom>
        </p:spPr>
      </p:pic>
      <p:sp>
        <p:nvSpPr>
          <p:cNvPr id="10" name="TextBox 9">
            <a:extLst>
              <a:ext uri="{FF2B5EF4-FFF2-40B4-BE49-F238E27FC236}">
                <a16:creationId xmlns:a16="http://schemas.microsoft.com/office/drawing/2014/main" id="{C594503B-C56C-8E71-0A8B-C7E9D4CC4F23}"/>
              </a:ext>
            </a:extLst>
          </p:cNvPr>
          <p:cNvSpPr txBox="1"/>
          <p:nvPr/>
        </p:nvSpPr>
        <p:spPr>
          <a:xfrm>
            <a:off x="313226" y="3593104"/>
            <a:ext cx="3179122" cy="2862322"/>
          </a:xfrm>
          <a:prstGeom prst="rect">
            <a:avLst/>
          </a:prstGeom>
          <a:noFill/>
        </p:spPr>
        <p:txBody>
          <a:bodyPr wrap="square">
            <a:spAutoFit/>
          </a:bodyPr>
          <a:lstStyle/>
          <a:p>
            <a:r>
              <a:rPr lang="en-US" dirty="0">
                <a:solidFill>
                  <a:srgbClr val="000000"/>
                </a:solidFill>
                <a:latin typeface="Arial" panose="020B0604020202020204" pitchFamily="34" charset="0"/>
              </a:rPr>
              <a:t>H</a:t>
            </a:r>
            <a:r>
              <a:rPr lang="en-US" sz="1800" b="0" i="0" u="none" strike="noStrike" dirty="0">
                <a:solidFill>
                  <a:srgbClr val="000000"/>
                </a:solidFill>
                <a:effectLst/>
                <a:latin typeface="Arial" panose="020B0604020202020204" pitchFamily="34" charset="0"/>
              </a:rPr>
              <a:t>ighlights the oversized energy burdens faced by black households in Georgia.</a:t>
            </a:r>
          </a:p>
          <a:p>
            <a:endParaRPr lang="en-US" dirty="0">
              <a:solidFill>
                <a:srgbClr val="000000"/>
              </a:solidFill>
              <a:latin typeface="Arial" panose="020B0604020202020204" pitchFamily="34" charset="0"/>
            </a:endParaRPr>
          </a:p>
          <a:p>
            <a:r>
              <a:rPr lang="en-US" sz="1800" b="0" i="1" u="none" strike="noStrike" dirty="0">
                <a:solidFill>
                  <a:srgbClr val="000000"/>
                </a:solidFill>
                <a:effectLst/>
                <a:latin typeface="Arial" panose="020B0604020202020204" pitchFamily="34" charset="0"/>
              </a:rPr>
              <a:t>“Black households face disproportionately high energy burdens, including historic discrimination and disinvestment in infrastructure.”</a:t>
            </a:r>
            <a:endParaRPr lang="en-US" dirty="0"/>
          </a:p>
        </p:txBody>
      </p:sp>
      <p:sp>
        <p:nvSpPr>
          <p:cNvPr id="11" name="Title 4">
            <a:extLst>
              <a:ext uri="{FF2B5EF4-FFF2-40B4-BE49-F238E27FC236}">
                <a16:creationId xmlns:a16="http://schemas.microsoft.com/office/drawing/2014/main" id="{152B93C0-EABA-48D5-40C7-8EB232417FFC}"/>
              </a:ext>
            </a:extLst>
          </p:cNvPr>
          <p:cNvSpPr txBox="1">
            <a:spLocks/>
          </p:cNvSpPr>
          <p:nvPr/>
        </p:nvSpPr>
        <p:spPr>
          <a:xfrm>
            <a:off x="313225" y="2064568"/>
            <a:ext cx="3179122" cy="101476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sz="2400" dirty="0"/>
              <a:t>Thursday, August 8, 2024 @ 7pm ET</a:t>
            </a:r>
          </a:p>
        </p:txBody>
      </p:sp>
      <p:sp>
        <p:nvSpPr>
          <p:cNvPr id="3" name="TextBox 2">
            <a:extLst>
              <a:ext uri="{FF2B5EF4-FFF2-40B4-BE49-F238E27FC236}">
                <a16:creationId xmlns:a16="http://schemas.microsoft.com/office/drawing/2014/main" id="{67E68C26-BB2F-4B95-D8E7-6A1B16A481EB}"/>
              </a:ext>
            </a:extLst>
          </p:cNvPr>
          <p:cNvSpPr txBox="1"/>
          <p:nvPr/>
        </p:nvSpPr>
        <p:spPr>
          <a:xfrm>
            <a:off x="8065148" y="1038790"/>
            <a:ext cx="3503364" cy="923330"/>
          </a:xfrm>
          <a:prstGeom prst="rect">
            <a:avLst/>
          </a:prstGeom>
          <a:noFill/>
        </p:spPr>
        <p:txBody>
          <a:bodyPr wrap="square" rtlCol="0">
            <a:spAutoFit/>
          </a:bodyPr>
          <a:lstStyle/>
          <a:p>
            <a:r>
              <a:rPr lang="en-US" i="0" dirty="0">
                <a:solidFill>
                  <a:srgbClr val="393B3C"/>
                </a:solidFill>
                <a:effectLst/>
                <a:highlight>
                  <a:srgbClr val="FFFFFF"/>
                </a:highlight>
                <a:latin typeface="Arial" panose="020B0604020202020204" pitchFamily="34" charset="0"/>
                <a:cs typeface="Arial" panose="020B0604020202020204" pitchFamily="34" charset="0"/>
              </a:rPr>
              <a:t>Sierra Club Georgia Chapter Senior Communications &amp; Policy Coordinator Ricky Leroux.</a:t>
            </a: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1A267CE-4903-E80E-3C6E-18F03FF85C26}"/>
              </a:ext>
            </a:extLst>
          </p:cNvPr>
          <p:cNvSpPr txBox="1"/>
          <p:nvPr/>
        </p:nvSpPr>
        <p:spPr>
          <a:xfrm>
            <a:off x="8065148" y="4424100"/>
            <a:ext cx="3503364" cy="1200329"/>
          </a:xfrm>
          <a:prstGeom prst="rect">
            <a:avLst/>
          </a:prstGeom>
          <a:noFill/>
        </p:spPr>
        <p:txBody>
          <a:bodyPr wrap="square" rtlCol="0">
            <a:spAutoFit/>
          </a:bodyPr>
          <a:lstStyle/>
          <a:p>
            <a:r>
              <a:rPr lang="en-US" i="0" dirty="0">
                <a:solidFill>
                  <a:srgbClr val="393B3C"/>
                </a:solidFill>
                <a:effectLst/>
                <a:highlight>
                  <a:srgbClr val="FFFFFF"/>
                </a:highlight>
                <a:latin typeface="Arial" panose="020B0604020202020204" pitchFamily="34" charset="0"/>
                <a:cs typeface="Arial" panose="020B0604020202020204" pitchFamily="34" charset="0"/>
              </a:rPr>
              <a:t>Sharonda Williams-Tack,</a:t>
            </a:r>
          </a:p>
          <a:p>
            <a:r>
              <a:rPr lang="en-US" dirty="0">
                <a:solidFill>
                  <a:srgbClr val="393B3C"/>
                </a:solidFill>
                <a:highlight>
                  <a:srgbClr val="FFFFFF"/>
                </a:highlight>
                <a:latin typeface="Arial" panose="020B0604020202020204" pitchFamily="34" charset="0"/>
                <a:cs typeface="Arial" panose="020B0604020202020204" pitchFamily="34" charset="0"/>
              </a:rPr>
              <a:t>original Sierra Club project manager who is now at US DOE.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610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C429884-5859-CF9F-57CA-82B8D92852A9}"/>
              </a:ext>
            </a:extLst>
          </p:cNvPr>
          <p:cNvSpPr txBox="1"/>
          <p:nvPr/>
        </p:nvSpPr>
        <p:spPr>
          <a:xfrm>
            <a:off x="512509" y="1810657"/>
            <a:ext cx="3545048" cy="3236685"/>
          </a:xfrm>
          <a:prstGeom prst="ellipse">
            <a:avLst/>
          </a:prstGeom>
          <a:solidFill>
            <a:srgbClr val="262626"/>
          </a:solidFill>
          <a:ln w="174625" cmpd="thinThick">
            <a:solidFill>
              <a:srgbClr val="262626"/>
            </a:solidFill>
          </a:ln>
        </p:spPr>
        <p:txBody>
          <a:bodyPr vert="horz" lIns="91440" tIns="45720" rIns="91440" bIns="45720" rtlCol="0" anchor="ctr">
            <a:normAutofit fontScale="92500"/>
          </a:bodyPr>
          <a:lstStyle/>
          <a:p>
            <a:pPr algn="ctr">
              <a:lnSpc>
                <a:spcPct val="90000"/>
              </a:lnSpc>
              <a:spcBef>
                <a:spcPct val="0"/>
              </a:spcBef>
              <a:spcAft>
                <a:spcPts val="600"/>
              </a:spcAft>
            </a:pPr>
            <a:r>
              <a:rPr lang="en-US" sz="2400" b="1" dirty="0">
                <a:solidFill>
                  <a:srgbClr val="FFFFFF"/>
                </a:solidFill>
                <a:effectLst>
                  <a:outerShdw blurRad="38100" dist="38100" dir="2700000" algn="tl">
                    <a:srgbClr val="000000">
                      <a:alpha val="43137"/>
                    </a:srgbClr>
                  </a:outerShdw>
                </a:effectLst>
                <a:latin typeface="+mj-lt"/>
                <a:ea typeface="+mj-ea"/>
                <a:cs typeface="+mj-cs"/>
              </a:rPr>
              <a:t>Over time, urban tree canopy has been lost in disadvantaged urban settings in Georgia</a:t>
            </a:r>
            <a:endParaRPr lang="en-US" sz="2400" b="1" kern="1200" dirty="0">
              <a:solidFill>
                <a:srgbClr val="FFFFFF"/>
              </a:solidFill>
              <a:effectLst>
                <a:outerShdw blurRad="38100" dist="38100" dir="2700000" algn="tl">
                  <a:srgbClr val="000000">
                    <a:alpha val="43137"/>
                  </a:srgbClr>
                </a:outerShdw>
              </a:effectLst>
              <a:latin typeface="+mj-lt"/>
              <a:ea typeface="+mj-ea"/>
              <a:cs typeface="+mj-cs"/>
            </a:endParaRPr>
          </a:p>
        </p:txBody>
      </p:sp>
      <p:sp>
        <p:nvSpPr>
          <p:cNvPr id="8" name="TextBox 7">
            <a:extLst>
              <a:ext uri="{FF2B5EF4-FFF2-40B4-BE49-F238E27FC236}">
                <a16:creationId xmlns:a16="http://schemas.microsoft.com/office/drawing/2014/main" id="{E4573DF3-6E9F-FC95-1EB4-40BA15A1EF97}"/>
              </a:ext>
            </a:extLst>
          </p:cNvPr>
          <p:cNvSpPr txBox="1"/>
          <p:nvPr/>
        </p:nvSpPr>
        <p:spPr>
          <a:xfrm>
            <a:off x="6331971" y="6189323"/>
            <a:ext cx="2184172" cy="668677"/>
          </a:xfrm>
          <a:prstGeom prst="rect">
            <a:avLst/>
          </a:prstGeom>
        </p:spPr>
        <p:txBody>
          <a:bodyPr vert="horz" lIns="91440" tIns="45720" rIns="91440" bIns="45720" rtlCol="0">
            <a:noAutofit/>
          </a:bodyPr>
          <a:lstStyle/>
          <a:p>
            <a:pPr>
              <a:lnSpc>
                <a:spcPct val="90000"/>
              </a:lnSpc>
              <a:spcAft>
                <a:spcPts val="600"/>
              </a:spcAft>
            </a:pPr>
            <a:r>
              <a:rPr lang="en-US" dirty="0">
                <a:solidFill>
                  <a:srgbClr val="000000"/>
                </a:solidFill>
                <a:latin typeface="Aptos" panose="020B0004020202020204" pitchFamily="34" charset="0"/>
              </a:rPr>
              <a:t>&gt;</a:t>
            </a:r>
            <a:r>
              <a:rPr lang="en-US" sz="1800" b="0" i="0" dirty="0">
                <a:solidFill>
                  <a:srgbClr val="000000"/>
                </a:solidFill>
                <a:effectLst/>
                <a:latin typeface="Aptos" panose="020B0004020202020204" pitchFamily="34" charset="0"/>
              </a:rPr>
              <a:t>3%     </a:t>
            </a:r>
            <a:r>
              <a:rPr lang="en-US" sz="1800" dirty="0">
                <a:solidFill>
                  <a:srgbClr val="000000"/>
                </a:solidFill>
                <a:latin typeface="Aptos" panose="020B0004020202020204" pitchFamily="34" charset="0"/>
              </a:rPr>
              <a:t>&gt;</a:t>
            </a:r>
            <a:r>
              <a:rPr lang="en-US" b="0" i="0" dirty="0">
                <a:solidFill>
                  <a:srgbClr val="000000"/>
                </a:solidFill>
                <a:effectLst/>
                <a:latin typeface="Aptos" panose="020B0004020202020204" pitchFamily="34" charset="0"/>
              </a:rPr>
              <a:t>6%</a:t>
            </a:r>
            <a:r>
              <a:rPr lang="en-US" sz="1800" b="0" i="0" dirty="0">
                <a:solidFill>
                  <a:srgbClr val="000000"/>
                </a:solidFill>
                <a:effectLst/>
                <a:latin typeface="Aptos" panose="020B0004020202020204" pitchFamily="34" charset="0"/>
              </a:rPr>
              <a:t>    </a:t>
            </a:r>
            <a:r>
              <a:rPr lang="en-US" b="0" i="0" dirty="0">
                <a:solidFill>
                  <a:srgbClr val="000000"/>
                </a:solidFill>
                <a:effectLst/>
                <a:latin typeface="Aptos" panose="020B0004020202020204" pitchFamily="34" charset="0"/>
              </a:rPr>
              <a:t>&gt;</a:t>
            </a:r>
            <a:r>
              <a:rPr lang="en-US" sz="1800" b="0" i="0" dirty="0">
                <a:solidFill>
                  <a:srgbClr val="000000"/>
                </a:solidFill>
                <a:effectLst/>
                <a:latin typeface="Aptos" panose="020B0004020202020204" pitchFamily="34" charset="0"/>
              </a:rPr>
              <a:t>10%</a:t>
            </a:r>
          </a:p>
          <a:p>
            <a:pPr>
              <a:lnSpc>
                <a:spcPct val="90000"/>
              </a:lnSpc>
              <a:spcAft>
                <a:spcPts val="600"/>
              </a:spcAft>
            </a:pPr>
            <a:r>
              <a:rPr lang="en-US" sz="1800" b="0" i="0" dirty="0">
                <a:solidFill>
                  <a:srgbClr val="000000"/>
                </a:solidFill>
                <a:effectLst/>
                <a:latin typeface="Aptos" panose="020B0004020202020204" pitchFamily="34" charset="0"/>
              </a:rPr>
              <a:t>    Energy Burden</a:t>
            </a:r>
            <a:endParaRPr lang="en-US" dirty="0"/>
          </a:p>
        </p:txBody>
      </p:sp>
      <p:sp>
        <p:nvSpPr>
          <p:cNvPr id="2" name="Title 4">
            <a:extLst>
              <a:ext uri="{FF2B5EF4-FFF2-40B4-BE49-F238E27FC236}">
                <a16:creationId xmlns:a16="http://schemas.microsoft.com/office/drawing/2014/main" id="{C51027F7-F7F3-5476-BB3B-2B479A25ECCB}"/>
              </a:ext>
            </a:extLst>
          </p:cNvPr>
          <p:cNvSpPr txBox="1">
            <a:spLocks/>
          </p:cNvSpPr>
          <p:nvPr/>
        </p:nvSpPr>
        <p:spPr>
          <a:xfrm>
            <a:off x="204599" y="0"/>
            <a:ext cx="11115539" cy="8974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sz="3200" dirty="0">
                <a:latin typeface="Roboto"/>
                <a:ea typeface="Roboto"/>
                <a:cs typeface="Roboto"/>
              </a:rPr>
              <a:t>Lack of urban tree canopy contributes to energy burden</a:t>
            </a:r>
            <a:endParaRPr lang="en-US" sz="3200" dirty="0"/>
          </a:p>
        </p:txBody>
      </p:sp>
      <p:pic>
        <p:nvPicPr>
          <p:cNvPr id="10" name="Picture 9" descr="A map of a city&#10;&#10;Description automatically generated">
            <a:extLst>
              <a:ext uri="{FF2B5EF4-FFF2-40B4-BE49-F238E27FC236}">
                <a16:creationId xmlns:a16="http://schemas.microsoft.com/office/drawing/2014/main" id="{DA101B65-0E8C-DAF7-E9A7-E990900F7890}"/>
              </a:ext>
            </a:extLst>
          </p:cNvPr>
          <p:cNvPicPr>
            <a:picLocks noChangeAspect="1"/>
          </p:cNvPicPr>
          <p:nvPr/>
        </p:nvPicPr>
        <p:blipFill rotWithShape="1">
          <a:blip r:embed="rId3"/>
          <a:srcRect t="21862" b="202"/>
          <a:stretch/>
        </p:blipFill>
        <p:spPr>
          <a:xfrm>
            <a:off x="4492638" y="1182008"/>
            <a:ext cx="6928895" cy="3443061"/>
          </a:xfrm>
          <a:prstGeom prst="rect">
            <a:avLst/>
          </a:prstGeom>
          <a:noFill/>
        </p:spPr>
      </p:pic>
      <p:pic>
        <p:nvPicPr>
          <p:cNvPr id="6" name="Picture 5" descr="A group of squares with different shades of blue&#10;&#10;Description automatically generated">
            <a:extLst>
              <a:ext uri="{FF2B5EF4-FFF2-40B4-BE49-F238E27FC236}">
                <a16:creationId xmlns:a16="http://schemas.microsoft.com/office/drawing/2014/main" id="{FCF556D0-AB6C-4DA6-7A6C-5D25C104B9FB}"/>
              </a:ext>
            </a:extLst>
          </p:cNvPr>
          <p:cNvPicPr>
            <a:picLocks noChangeAspect="1"/>
          </p:cNvPicPr>
          <p:nvPr/>
        </p:nvPicPr>
        <p:blipFill>
          <a:blip r:embed="rId4"/>
          <a:stretch>
            <a:fillRect/>
          </a:stretch>
        </p:blipFill>
        <p:spPr>
          <a:xfrm>
            <a:off x="6236607" y="4829593"/>
            <a:ext cx="2374900" cy="1422400"/>
          </a:xfrm>
          <a:prstGeom prst="rect">
            <a:avLst/>
          </a:prstGeom>
        </p:spPr>
      </p:pic>
      <p:sp>
        <p:nvSpPr>
          <p:cNvPr id="3" name="TextBox 2">
            <a:extLst>
              <a:ext uri="{FF2B5EF4-FFF2-40B4-BE49-F238E27FC236}">
                <a16:creationId xmlns:a16="http://schemas.microsoft.com/office/drawing/2014/main" id="{335A50E9-1D43-4DCB-38C0-133BF72A5076}"/>
              </a:ext>
            </a:extLst>
          </p:cNvPr>
          <p:cNvSpPr txBox="1"/>
          <p:nvPr/>
        </p:nvSpPr>
        <p:spPr>
          <a:xfrm rot="16200000">
            <a:off x="4971542" y="5194223"/>
            <a:ext cx="1646264" cy="693139"/>
          </a:xfrm>
          <a:prstGeom prst="rect">
            <a:avLst/>
          </a:prstGeom>
        </p:spPr>
        <p:txBody>
          <a:bodyPr vert="horz" lIns="91440" tIns="45720" rIns="91440" bIns="45720" rtlCol="0">
            <a:noAutofit/>
          </a:bodyPr>
          <a:lstStyle/>
          <a:p>
            <a:pPr algn="ctr">
              <a:lnSpc>
                <a:spcPct val="90000"/>
              </a:lnSpc>
              <a:spcAft>
                <a:spcPts val="600"/>
              </a:spcAft>
            </a:pPr>
            <a:r>
              <a:rPr lang="en-US" sz="1800" b="0" i="0" dirty="0">
                <a:solidFill>
                  <a:srgbClr val="000000"/>
                </a:solidFill>
                <a:effectLst/>
                <a:latin typeface="Aptos" panose="020B0004020202020204" pitchFamily="34" charset="0"/>
              </a:rPr>
              <a:t>Urban Tree Canopy</a:t>
            </a:r>
          </a:p>
          <a:p>
            <a:pPr algn="ctr">
              <a:lnSpc>
                <a:spcPct val="90000"/>
              </a:lnSpc>
              <a:spcAft>
                <a:spcPts val="600"/>
              </a:spcAft>
            </a:pPr>
            <a:r>
              <a:rPr lang="en-US" dirty="0">
                <a:solidFill>
                  <a:srgbClr val="000000"/>
                </a:solidFill>
                <a:latin typeface="Aptos" panose="020B0004020202020204" pitchFamily="34" charset="0"/>
              </a:rPr>
              <a:t>Low    Medium</a:t>
            </a:r>
            <a:endParaRPr lang="en-US" dirty="0"/>
          </a:p>
        </p:txBody>
      </p:sp>
    </p:spTree>
    <p:extLst>
      <p:ext uri="{BB962C8B-B14F-4D97-AF65-F5344CB8AC3E}">
        <p14:creationId xmlns:p14="http://schemas.microsoft.com/office/powerpoint/2010/main" val="2218592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65926" y="552048"/>
            <a:ext cx="8168247" cy="1164662"/>
          </a:xfrm>
        </p:spPr>
        <p:txBody>
          <a:bodyPr>
            <a:normAutofit fontScale="90000"/>
          </a:bodyPr>
          <a:lstStyle/>
          <a:p>
            <a:pPr algn="ctr"/>
            <a:r>
              <a:rPr lang="en-US" dirty="0">
                <a:latin typeface="Roboto"/>
                <a:ea typeface="Roboto"/>
                <a:cs typeface="Roboto"/>
              </a:rPr>
              <a:t>Illustrating the causal relationship between race and energy burden</a:t>
            </a:r>
            <a:br>
              <a:rPr lang="en-US" dirty="0">
                <a:latin typeface="Roboto"/>
                <a:ea typeface="Roboto"/>
                <a:cs typeface="Roboto"/>
              </a:rPr>
            </a:br>
            <a:endParaRPr lang="en-US" dirty="0"/>
          </a:p>
        </p:txBody>
      </p:sp>
      <p:sp>
        <p:nvSpPr>
          <p:cNvPr id="25" name="TextBox 24">
            <a:extLst>
              <a:ext uri="{FF2B5EF4-FFF2-40B4-BE49-F238E27FC236}">
                <a16:creationId xmlns:a16="http://schemas.microsoft.com/office/drawing/2014/main" id="{3804C42D-CFE1-7675-690B-F3CF51798D08}"/>
              </a:ext>
            </a:extLst>
          </p:cNvPr>
          <p:cNvSpPr txBox="1"/>
          <p:nvPr/>
        </p:nvSpPr>
        <p:spPr>
          <a:xfrm>
            <a:off x="1997257" y="3152381"/>
            <a:ext cx="2951545" cy="830997"/>
          </a:xfrm>
          <a:prstGeom prst="rect">
            <a:avLst/>
          </a:prstGeom>
          <a:solidFill>
            <a:schemeClr val="bg1">
              <a:lumMod val="95000"/>
            </a:schemeClr>
          </a:solidFill>
          <a:ln>
            <a:solidFill>
              <a:schemeClr val="bg1">
                <a:lumMod val="65000"/>
              </a:schemeClr>
            </a:solidFill>
          </a:ln>
        </p:spPr>
        <p:txBody>
          <a:bodyPr wrap="square" lIns="91440" tIns="45720" rIns="91440" bIns="45720" rtlCol="0" anchor="t">
            <a:spAutoFit/>
          </a:bodyPr>
          <a:lstStyle/>
          <a:p>
            <a:pPr algn="ctr"/>
            <a:r>
              <a:rPr lang="en-US" sz="1600" dirty="0"/>
              <a:t>34% Black census tract</a:t>
            </a:r>
          </a:p>
          <a:p>
            <a:pPr algn="ctr"/>
            <a:r>
              <a:rPr lang="en-US" sz="1600" dirty="0"/>
              <a:t>Estimated energy burden: 2.6%</a:t>
            </a:r>
            <a:endParaRPr lang="en-US" dirty="0"/>
          </a:p>
        </p:txBody>
      </p:sp>
      <p:sp>
        <p:nvSpPr>
          <p:cNvPr id="26" name="TextBox 25">
            <a:extLst>
              <a:ext uri="{FF2B5EF4-FFF2-40B4-BE49-F238E27FC236}">
                <a16:creationId xmlns:a16="http://schemas.microsoft.com/office/drawing/2014/main" id="{7674B515-67BC-AE4B-0548-7E404F2CB992}"/>
              </a:ext>
            </a:extLst>
          </p:cNvPr>
          <p:cNvSpPr txBox="1"/>
          <p:nvPr/>
        </p:nvSpPr>
        <p:spPr>
          <a:xfrm>
            <a:off x="5903714" y="3152381"/>
            <a:ext cx="2951545" cy="830997"/>
          </a:xfrm>
          <a:prstGeom prst="rect">
            <a:avLst/>
          </a:prstGeom>
          <a:solidFill>
            <a:schemeClr val="bg1">
              <a:lumMod val="95000"/>
            </a:schemeClr>
          </a:solidFill>
          <a:ln>
            <a:solidFill>
              <a:schemeClr val="bg1">
                <a:lumMod val="65000"/>
              </a:schemeClr>
            </a:solidFill>
          </a:ln>
        </p:spPr>
        <p:txBody>
          <a:bodyPr wrap="square" lIns="91440" tIns="45720" rIns="91440" bIns="45720" rtlCol="0" anchor="t">
            <a:spAutoFit/>
          </a:bodyPr>
          <a:lstStyle/>
          <a:p>
            <a:pPr algn="ctr"/>
            <a:r>
              <a:rPr lang="en-US" sz="1600" dirty="0"/>
              <a:t>90% Black census tract</a:t>
            </a:r>
            <a:endParaRPr lang="en-US" dirty="0"/>
          </a:p>
          <a:p>
            <a:pPr algn="ctr"/>
            <a:r>
              <a:rPr lang="en-US" sz="1600" dirty="0">
                <a:cs typeface="Arial"/>
              </a:rPr>
              <a:t>Estimated energy burden: 6.8%</a:t>
            </a:r>
          </a:p>
        </p:txBody>
      </p:sp>
      <p:sp>
        <p:nvSpPr>
          <p:cNvPr id="27" name="Equals 26">
            <a:extLst>
              <a:ext uri="{FF2B5EF4-FFF2-40B4-BE49-F238E27FC236}">
                <a16:creationId xmlns:a16="http://schemas.microsoft.com/office/drawing/2014/main" id="{28389AA7-D7A2-22E2-7B64-A3F829BEB769}"/>
              </a:ext>
            </a:extLst>
          </p:cNvPr>
          <p:cNvSpPr/>
          <p:nvPr/>
        </p:nvSpPr>
        <p:spPr>
          <a:xfrm>
            <a:off x="4959548" y="3112918"/>
            <a:ext cx="914400" cy="914400"/>
          </a:xfrm>
          <a:prstGeom prst="mathEqua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Graphic 29" descr="House outline">
            <a:extLst>
              <a:ext uri="{FF2B5EF4-FFF2-40B4-BE49-F238E27FC236}">
                <a16:creationId xmlns:a16="http://schemas.microsoft.com/office/drawing/2014/main" id="{5A63DA74-190E-F58B-5DE3-48BC4271E5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5432" y="2264023"/>
            <a:ext cx="914400" cy="914400"/>
          </a:xfrm>
          <a:prstGeom prst="rect">
            <a:avLst/>
          </a:prstGeom>
        </p:spPr>
      </p:pic>
      <p:pic>
        <p:nvPicPr>
          <p:cNvPr id="31" name="Graphic 30" descr="House outline">
            <a:extLst>
              <a:ext uri="{FF2B5EF4-FFF2-40B4-BE49-F238E27FC236}">
                <a16:creationId xmlns:a16="http://schemas.microsoft.com/office/drawing/2014/main" id="{43C027B3-FFDA-3670-3806-909E17514D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5828" y="2198518"/>
            <a:ext cx="914400" cy="914400"/>
          </a:xfrm>
          <a:prstGeom prst="rect">
            <a:avLst/>
          </a:prstGeom>
        </p:spPr>
      </p:pic>
      <p:graphicFrame>
        <p:nvGraphicFramePr>
          <p:cNvPr id="4" name="Diagram 3">
            <a:extLst>
              <a:ext uri="{FF2B5EF4-FFF2-40B4-BE49-F238E27FC236}">
                <a16:creationId xmlns:a16="http://schemas.microsoft.com/office/drawing/2014/main" id="{F468CDD5-D203-259B-18B0-4C8EF8CB621B}"/>
              </a:ext>
            </a:extLst>
          </p:cNvPr>
          <p:cNvGraphicFramePr/>
          <p:nvPr>
            <p:extLst>
              <p:ext uri="{D42A27DB-BD31-4B8C-83A1-F6EECF244321}">
                <p14:modId xmlns:p14="http://schemas.microsoft.com/office/powerpoint/2010/main" val="2634379841"/>
              </p:ext>
            </p:extLst>
          </p:nvPr>
        </p:nvGraphicFramePr>
        <p:xfrm>
          <a:off x="2408732" y="3695503"/>
          <a:ext cx="6096000" cy="23122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Title 2">
            <a:extLst>
              <a:ext uri="{FF2B5EF4-FFF2-40B4-BE49-F238E27FC236}">
                <a16:creationId xmlns:a16="http://schemas.microsoft.com/office/drawing/2014/main" id="{79AEEBB6-3AAF-FF03-A3CD-A1DAFF6E1E6F}"/>
              </a:ext>
            </a:extLst>
          </p:cNvPr>
          <p:cNvSpPr txBox="1">
            <a:spLocks/>
          </p:cNvSpPr>
          <p:nvPr/>
        </p:nvSpPr>
        <p:spPr>
          <a:xfrm>
            <a:off x="1381113" y="5363890"/>
            <a:ext cx="8168247" cy="101476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br>
              <a:rPr lang="en-US" dirty="0">
                <a:latin typeface="Roboto"/>
                <a:ea typeface="Roboto"/>
                <a:cs typeface="Roboto"/>
              </a:rPr>
            </a:br>
            <a:r>
              <a:rPr lang="en-US" dirty="0">
                <a:latin typeface="Roboto"/>
                <a:ea typeface="Roboto"/>
                <a:cs typeface="Roboto"/>
              </a:rPr>
              <a:t>Comparison of hypothetical Georgia neighborhoods</a:t>
            </a:r>
            <a:endParaRPr lang="en-US" dirty="0"/>
          </a:p>
        </p:txBody>
      </p:sp>
    </p:spTree>
    <p:extLst>
      <p:ext uri="{BB962C8B-B14F-4D97-AF65-F5344CB8AC3E}">
        <p14:creationId xmlns:p14="http://schemas.microsoft.com/office/powerpoint/2010/main" val="3563804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751DE8-C424-2195-8F13-8B185AE07685}"/>
              </a:ext>
            </a:extLst>
          </p:cNvPr>
          <p:cNvSpPr>
            <a:spLocks noGrp="1"/>
          </p:cNvSpPr>
          <p:nvPr>
            <p:ph type="title"/>
          </p:nvPr>
        </p:nvSpPr>
        <p:spPr>
          <a:xfrm>
            <a:off x="381000" y="40155"/>
            <a:ext cx="11430000" cy="1014761"/>
          </a:xfrm>
        </p:spPr>
        <p:txBody>
          <a:bodyPr/>
          <a:lstStyle/>
          <a:p>
            <a:r>
              <a:rPr lang="en-US" dirty="0">
                <a:latin typeface="Roboto"/>
                <a:ea typeface="Roboto"/>
                <a:cs typeface="Roboto"/>
              </a:rPr>
              <a:t>Vulnerabilities magnify consequences</a:t>
            </a:r>
          </a:p>
        </p:txBody>
      </p:sp>
      <p:pic>
        <p:nvPicPr>
          <p:cNvPr id="5" name="Content Placeholder 4">
            <a:extLst>
              <a:ext uri="{FF2B5EF4-FFF2-40B4-BE49-F238E27FC236}">
                <a16:creationId xmlns:a16="http://schemas.microsoft.com/office/drawing/2014/main" id="{4BD9DB08-3957-BC89-ED2B-4AACD568F319}"/>
              </a:ext>
            </a:extLst>
          </p:cNvPr>
          <p:cNvPicPr>
            <a:picLocks noGrp="1" noChangeAspect="1"/>
          </p:cNvPicPr>
          <p:nvPr>
            <p:ph idx="1"/>
          </p:nvPr>
        </p:nvPicPr>
        <p:blipFill>
          <a:blip r:embed="rId3"/>
          <a:stretch>
            <a:fillRect/>
          </a:stretch>
        </p:blipFill>
        <p:spPr>
          <a:xfrm>
            <a:off x="3279015" y="1252583"/>
            <a:ext cx="7276723" cy="5295838"/>
          </a:xfrm>
          <a:prstGeom prst="rect">
            <a:avLst/>
          </a:prstGeom>
        </p:spPr>
      </p:pic>
      <p:sp>
        <p:nvSpPr>
          <p:cNvPr id="6" name="TextBox 5">
            <a:extLst>
              <a:ext uri="{FF2B5EF4-FFF2-40B4-BE49-F238E27FC236}">
                <a16:creationId xmlns:a16="http://schemas.microsoft.com/office/drawing/2014/main" id="{D1DE00F7-8E67-EB5D-E0C0-25A6DB24CB1C}"/>
              </a:ext>
            </a:extLst>
          </p:cNvPr>
          <p:cNvSpPr txBox="1"/>
          <p:nvPr/>
        </p:nvSpPr>
        <p:spPr>
          <a:xfrm>
            <a:off x="462287" y="4595862"/>
            <a:ext cx="2347949" cy="1754326"/>
          </a:xfrm>
          <a:prstGeom prst="rect">
            <a:avLst/>
          </a:prstGeom>
          <a:noFill/>
        </p:spPr>
        <p:txBody>
          <a:bodyPr wrap="square" lIns="91440" tIns="45720" rIns="91440" bIns="45720" rtlCol="0" anchor="t">
            <a:spAutoFit/>
          </a:bodyPr>
          <a:lstStyle/>
          <a:p>
            <a:pPr marL="285750" indent="-285750">
              <a:buFont typeface="Arial"/>
              <a:buChar char="•"/>
            </a:pPr>
            <a:r>
              <a:rPr lang="en-US" dirty="0"/>
              <a:t>As household vulnerabilities increase, so do the consequences of high energy burdens.</a:t>
            </a:r>
          </a:p>
        </p:txBody>
      </p:sp>
    </p:spTree>
    <p:extLst>
      <p:ext uri="{BB962C8B-B14F-4D97-AF65-F5344CB8AC3E}">
        <p14:creationId xmlns:p14="http://schemas.microsoft.com/office/powerpoint/2010/main" val="4132735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unlight filtering thru forest canopy illuminating dirt road">
            <a:extLst>
              <a:ext uri="{FF2B5EF4-FFF2-40B4-BE49-F238E27FC236}">
                <a16:creationId xmlns:a16="http://schemas.microsoft.com/office/drawing/2014/main" id="{48AA8616-E2A3-E202-E506-42B9D53A98B6}"/>
              </a:ext>
            </a:extLst>
          </p:cNvPr>
          <p:cNvPicPr>
            <a:picLocks noGrp="1" noChangeAspect="1"/>
          </p:cNvPicPr>
          <p:nvPr>
            <p:ph idx="1"/>
          </p:nvPr>
        </p:nvPicPr>
        <p:blipFill>
          <a:blip r:embed="rId3" cstate="print">
            <a:alphaModFix amt="20000"/>
            <a:extLst>
              <a:ext uri="{28A0092B-C50C-407E-A947-70E740481C1C}">
                <a14:useLocalDpi xmlns:a14="http://schemas.microsoft.com/office/drawing/2010/main" val="0"/>
              </a:ext>
            </a:extLst>
          </a:blip>
          <a:stretch>
            <a:fillRect/>
          </a:stretch>
        </p:blipFill>
        <p:spPr>
          <a:xfrm>
            <a:off x="2172183" y="1216026"/>
            <a:ext cx="7370677" cy="4913785"/>
          </a:xfrm>
        </p:spPr>
      </p:pic>
      <p:sp>
        <p:nvSpPr>
          <p:cNvPr id="3" name="Title 2"/>
          <p:cNvSpPr>
            <a:spLocks noGrp="1"/>
          </p:cNvSpPr>
          <p:nvPr>
            <p:ph type="title"/>
          </p:nvPr>
        </p:nvSpPr>
        <p:spPr>
          <a:xfrm>
            <a:off x="2266284" y="176666"/>
            <a:ext cx="8223011" cy="1014761"/>
          </a:xfrm>
        </p:spPr>
        <p:txBody>
          <a:bodyPr>
            <a:normAutofit/>
          </a:bodyPr>
          <a:lstStyle/>
          <a:p>
            <a:r>
              <a:rPr lang="en-US"/>
              <a:t>Some conclusions and takeaways</a:t>
            </a:r>
          </a:p>
        </p:txBody>
      </p:sp>
      <p:graphicFrame>
        <p:nvGraphicFramePr>
          <p:cNvPr id="4" name="Diagram 3">
            <a:extLst>
              <a:ext uri="{FF2B5EF4-FFF2-40B4-BE49-F238E27FC236}">
                <a16:creationId xmlns:a16="http://schemas.microsoft.com/office/drawing/2014/main" id="{2BE8ED54-8096-5C01-0774-8DC1F6B350FB}"/>
              </a:ext>
            </a:extLst>
          </p:cNvPr>
          <p:cNvGraphicFramePr/>
          <p:nvPr>
            <p:extLst>
              <p:ext uri="{D42A27DB-BD31-4B8C-83A1-F6EECF244321}">
                <p14:modId xmlns:p14="http://schemas.microsoft.com/office/powerpoint/2010/main" val="3637255359"/>
              </p:ext>
            </p:extLst>
          </p:nvPr>
        </p:nvGraphicFramePr>
        <p:xfrm>
          <a:off x="3048000" y="157797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5191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3716" y="176666"/>
            <a:ext cx="9408404" cy="1014761"/>
          </a:xfrm>
        </p:spPr>
        <p:txBody>
          <a:bodyPr>
            <a:normAutofit fontScale="90000"/>
          </a:bodyPr>
          <a:lstStyle/>
          <a:p>
            <a:r>
              <a:rPr lang="en-US" dirty="0"/>
              <a:t>More good news: federal rebates &amp; tax credits</a:t>
            </a:r>
          </a:p>
        </p:txBody>
      </p:sp>
      <p:pic>
        <p:nvPicPr>
          <p:cNvPr id="6" name="Picture 5">
            <a:extLst>
              <a:ext uri="{FF2B5EF4-FFF2-40B4-BE49-F238E27FC236}">
                <a16:creationId xmlns:a16="http://schemas.microsoft.com/office/drawing/2014/main" id="{FC7FBA74-530D-6FC3-CC61-2532C8E2A396}"/>
              </a:ext>
            </a:extLst>
          </p:cNvPr>
          <p:cNvPicPr>
            <a:picLocks noChangeAspect="1"/>
          </p:cNvPicPr>
          <p:nvPr/>
        </p:nvPicPr>
        <p:blipFill rotWithShape="1">
          <a:blip r:embed="rId3"/>
          <a:srcRect b="67404"/>
          <a:stretch/>
        </p:blipFill>
        <p:spPr>
          <a:xfrm>
            <a:off x="691829" y="1404692"/>
            <a:ext cx="10808342" cy="4048616"/>
          </a:xfrm>
          <a:prstGeom prst="rect">
            <a:avLst/>
          </a:prstGeom>
        </p:spPr>
      </p:pic>
    </p:spTree>
    <p:extLst>
      <p:ext uri="{BB962C8B-B14F-4D97-AF65-F5344CB8AC3E}">
        <p14:creationId xmlns:p14="http://schemas.microsoft.com/office/powerpoint/2010/main" val="1333083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8274" y="297852"/>
            <a:ext cx="9408404" cy="1014761"/>
          </a:xfrm>
        </p:spPr>
        <p:txBody>
          <a:bodyPr>
            <a:normAutofit fontScale="90000"/>
          </a:bodyPr>
          <a:lstStyle/>
          <a:p>
            <a:r>
              <a:rPr lang="en-US" dirty="0"/>
              <a:t>Some good news: federal rebates &amp; tax credits</a:t>
            </a:r>
          </a:p>
        </p:txBody>
      </p:sp>
      <p:pic>
        <p:nvPicPr>
          <p:cNvPr id="2" name="Picture 1">
            <a:extLst>
              <a:ext uri="{FF2B5EF4-FFF2-40B4-BE49-F238E27FC236}">
                <a16:creationId xmlns:a16="http://schemas.microsoft.com/office/drawing/2014/main" id="{280EC272-40A6-DD5F-E3E4-F99823097BA5}"/>
              </a:ext>
            </a:extLst>
          </p:cNvPr>
          <p:cNvPicPr>
            <a:picLocks noChangeAspect="1"/>
          </p:cNvPicPr>
          <p:nvPr/>
        </p:nvPicPr>
        <p:blipFill rotWithShape="1">
          <a:blip r:embed="rId3"/>
          <a:srcRect b="68925"/>
          <a:stretch/>
        </p:blipFill>
        <p:spPr>
          <a:xfrm>
            <a:off x="153097" y="1561695"/>
            <a:ext cx="11885805" cy="3241658"/>
          </a:xfrm>
          <a:prstGeom prst="rect">
            <a:avLst/>
          </a:prstGeom>
        </p:spPr>
      </p:pic>
    </p:spTree>
    <p:extLst>
      <p:ext uri="{BB962C8B-B14F-4D97-AF65-F5344CB8AC3E}">
        <p14:creationId xmlns:p14="http://schemas.microsoft.com/office/powerpoint/2010/main" val="2606770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5239" y="77515"/>
            <a:ext cx="7788925" cy="1014761"/>
          </a:xfrm>
        </p:spPr>
        <p:txBody>
          <a:bodyPr>
            <a:normAutofit/>
          </a:bodyPr>
          <a:lstStyle/>
          <a:p>
            <a:r>
              <a:rPr lang="en-US" dirty="0"/>
              <a:t>A new resilience hub in Atlanta</a:t>
            </a:r>
          </a:p>
        </p:txBody>
      </p:sp>
      <p:pic>
        <p:nvPicPr>
          <p:cNvPr id="5" name="Picture 4" descr="A group of people cutting a ribbon&#10;&#10;Description automatically generated">
            <a:extLst>
              <a:ext uri="{FF2B5EF4-FFF2-40B4-BE49-F238E27FC236}">
                <a16:creationId xmlns:a16="http://schemas.microsoft.com/office/drawing/2014/main" id="{91A163E2-F71A-886D-CF29-161D0E3AA4F8}"/>
              </a:ext>
            </a:extLst>
          </p:cNvPr>
          <p:cNvPicPr>
            <a:picLocks noChangeAspect="1"/>
          </p:cNvPicPr>
          <p:nvPr/>
        </p:nvPicPr>
        <p:blipFill>
          <a:blip r:embed="rId3"/>
          <a:stretch>
            <a:fillRect/>
          </a:stretch>
        </p:blipFill>
        <p:spPr>
          <a:xfrm>
            <a:off x="1292749" y="864325"/>
            <a:ext cx="8413111" cy="5709232"/>
          </a:xfrm>
          <a:prstGeom prst="rect">
            <a:avLst/>
          </a:prstGeom>
        </p:spPr>
      </p:pic>
    </p:spTree>
    <p:extLst>
      <p:ext uri="{BB962C8B-B14F-4D97-AF65-F5344CB8AC3E}">
        <p14:creationId xmlns:p14="http://schemas.microsoft.com/office/powerpoint/2010/main" val="2147265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64490" y="374970"/>
            <a:ext cx="3800818" cy="3161444"/>
          </a:xfrm>
        </p:spPr>
        <p:txBody>
          <a:bodyPr>
            <a:normAutofit/>
          </a:bodyPr>
          <a:lstStyle/>
          <a:p>
            <a:r>
              <a:rPr lang="en-US" dirty="0">
                <a:hlinkClick r:id="rId3"/>
              </a:rPr>
              <a:t>The first </a:t>
            </a:r>
            <a:br>
              <a:rPr lang="en-US" dirty="0">
                <a:hlinkClick r:id="rId3"/>
              </a:rPr>
            </a:br>
            <a:r>
              <a:rPr lang="en-US" dirty="0">
                <a:hlinkClick r:id="rId3"/>
              </a:rPr>
              <a:t>climate action </a:t>
            </a:r>
            <a:br>
              <a:rPr lang="en-US" dirty="0">
                <a:hlinkClick r:id="rId3"/>
              </a:rPr>
            </a:br>
            <a:r>
              <a:rPr lang="en-US" dirty="0">
                <a:hlinkClick r:id="rId3"/>
              </a:rPr>
              <a:t>plan for Georgia </a:t>
            </a:r>
            <a:endParaRPr lang="en-US" dirty="0"/>
          </a:p>
        </p:txBody>
      </p:sp>
      <p:pic>
        <p:nvPicPr>
          <p:cNvPr id="4" name="Picture 3" descr="A white cover with black text&#10;&#10;Description automatically generated">
            <a:extLst>
              <a:ext uri="{FF2B5EF4-FFF2-40B4-BE49-F238E27FC236}">
                <a16:creationId xmlns:a16="http://schemas.microsoft.com/office/drawing/2014/main" id="{1B64C442-3940-8517-E59A-E03A8B62EB4A}"/>
              </a:ext>
            </a:extLst>
          </p:cNvPr>
          <p:cNvPicPr>
            <a:picLocks noChangeAspect="1"/>
          </p:cNvPicPr>
          <p:nvPr/>
        </p:nvPicPr>
        <p:blipFill>
          <a:blip r:embed="rId4"/>
          <a:stretch>
            <a:fillRect/>
          </a:stretch>
        </p:blipFill>
        <p:spPr>
          <a:xfrm>
            <a:off x="581480" y="77515"/>
            <a:ext cx="5146032" cy="6858000"/>
          </a:xfrm>
          <a:prstGeom prst="rect">
            <a:avLst/>
          </a:prstGeom>
        </p:spPr>
      </p:pic>
    </p:spTree>
    <p:extLst>
      <p:ext uri="{BB962C8B-B14F-4D97-AF65-F5344CB8AC3E}">
        <p14:creationId xmlns:p14="http://schemas.microsoft.com/office/powerpoint/2010/main" val="521956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C429884-5859-CF9F-57CA-82B8D92852A9}"/>
              </a:ext>
            </a:extLst>
          </p:cNvPr>
          <p:cNvSpPr txBox="1"/>
          <p:nvPr/>
        </p:nvSpPr>
        <p:spPr>
          <a:xfrm>
            <a:off x="149802" y="2382512"/>
            <a:ext cx="3545048" cy="3236685"/>
          </a:xfrm>
          <a:prstGeom prst="ellipse">
            <a:avLst/>
          </a:prstGeom>
          <a:solidFill>
            <a:srgbClr val="262626"/>
          </a:solidFill>
          <a:ln w="174625" cmpd="thinThick">
            <a:solidFill>
              <a:srgbClr val="262626"/>
            </a:solidFill>
          </a:ln>
        </p:spPr>
        <p:txBody>
          <a:bodyPr vert="horz" lIns="91440" tIns="45720" rIns="91440" bIns="45720" rtlCol="0" anchor="ctr">
            <a:normAutofit fontScale="92500" lnSpcReduction="10000"/>
          </a:bodyPr>
          <a:lstStyle/>
          <a:p>
            <a:pPr algn="ctr">
              <a:lnSpc>
                <a:spcPct val="90000"/>
              </a:lnSpc>
              <a:spcBef>
                <a:spcPct val="0"/>
              </a:spcBef>
              <a:spcAft>
                <a:spcPts val="600"/>
              </a:spcAft>
            </a:pPr>
            <a:endParaRPr lang="en-US" sz="2400" b="1" dirty="0">
              <a:solidFill>
                <a:srgbClr val="FFFFFF"/>
              </a:solidFill>
              <a:effectLst>
                <a:outerShdw blurRad="38100" dist="38100" dir="2700000" algn="tl">
                  <a:srgbClr val="000000">
                    <a:alpha val="43137"/>
                  </a:srgbClr>
                </a:outerShdw>
              </a:effectLst>
              <a:ea typeface="+mj-ea"/>
              <a:cs typeface="Arial"/>
            </a:endParaRPr>
          </a:p>
          <a:p>
            <a:pPr marL="342900" indent="-342900" algn="ctr">
              <a:lnSpc>
                <a:spcPct val="90000"/>
              </a:lnSpc>
              <a:spcBef>
                <a:spcPct val="0"/>
              </a:spcBef>
              <a:spcAft>
                <a:spcPts val="600"/>
              </a:spcAft>
              <a:buFont typeface="Arial"/>
              <a:buChar char="•"/>
            </a:pPr>
            <a:r>
              <a:rPr lang="en-US" sz="2400" b="1" dirty="0">
                <a:solidFill>
                  <a:srgbClr val="FFFFFF"/>
                </a:solidFill>
                <a:effectLst>
                  <a:outerShdw blurRad="38100" dist="38100" dir="2700000" algn="tl">
                    <a:srgbClr val="000000">
                      <a:alpha val="43137"/>
                    </a:srgbClr>
                  </a:outerShdw>
                </a:effectLst>
                <a:latin typeface="+mj-lt"/>
                <a:ea typeface="+mj-ea"/>
                <a:cs typeface="+mj-cs"/>
              </a:rPr>
              <a:t>State of GA</a:t>
            </a:r>
            <a:endParaRPr lang="en-US" sz="2400" b="1" dirty="0">
              <a:solidFill>
                <a:srgbClr val="FFFFFF"/>
              </a:solidFill>
              <a:effectLst>
                <a:outerShdw blurRad="38100" dist="38100" dir="2700000" algn="tl">
                  <a:srgbClr val="000000">
                    <a:alpha val="43137"/>
                  </a:srgbClr>
                </a:outerShdw>
              </a:effectLst>
              <a:latin typeface="+mj-lt"/>
              <a:ea typeface="+mj-ea"/>
              <a:cs typeface="Arial"/>
            </a:endParaRPr>
          </a:p>
          <a:p>
            <a:pPr marL="342900" indent="-342900" algn="ctr">
              <a:lnSpc>
                <a:spcPct val="90000"/>
              </a:lnSpc>
              <a:spcBef>
                <a:spcPct val="0"/>
              </a:spcBef>
              <a:spcAft>
                <a:spcPts val="600"/>
              </a:spcAft>
              <a:buFont typeface="Arial"/>
              <a:buChar char="•"/>
            </a:pPr>
            <a:r>
              <a:rPr lang="en-US" sz="2400" b="1" dirty="0">
                <a:solidFill>
                  <a:srgbClr val="FFFFFF"/>
                </a:solidFill>
                <a:effectLst>
                  <a:outerShdw blurRad="38100" dist="38100" dir="2700000" algn="tl">
                    <a:srgbClr val="000000">
                      <a:alpha val="43137"/>
                    </a:srgbClr>
                  </a:outerShdw>
                </a:effectLst>
                <a:latin typeface="+mj-lt"/>
                <a:ea typeface="+mj-ea"/>
                <a:cs typeface="+mj-cs"/>
              </a:rPr>
              <a:t> GA Counties </a:t>
            </a:r>
            <a:endParaRPr lang="en-US" sz="2400" dirty="0">
              <a:ea typeface="+mj-ea"/>
              <a:cs typeface="Arial"/>
            </a:endParaRPr>
          </a:p>
          <a:p>
            <a:pPr marL="342900" indent="-342900" algn="ctr">
              <a:lnSpc>
                <a:spcPct val="90000"/>
              </a:lnSpc>
              <a:spcBef>
                <a:spcPct val="0"/>
              </a:spcBef>
              <a:spcAft>
                <a:spcPts val="600"/>
              </a:spcAft>
              <a:buFont typeface="Arial"/>
              <a:buChar char="•"/>
            </a:pPr>
            <a:r>
              <a:rPr lang="en-US" sz="2400" b="1" dirty="0">
                <a:solidFill>
                  <a:srgbClr val="FFFFFF"/>
                </a:solidFill>
                <a:effectLst>
                  <a:outerShdw blurRad="38100" dist="38100" dir="2700000" algn="tl">
                    <a:srgbClr val="000000">
                      <a:alpha val="43137"/>
                    </a:srgbClr>
                  </a:outerShdw>
                </a:effectLst>
                <a:latin typeface="+mj-lt"/>
                <a:ea typeface="+mj-ea"/>
                <a:cs typeface="+mj-cs"/>
              </a:rPr>
              <a:t>GA</a:t>
            </a:r>
            <a:r>
              <a:rPr lang="en-US" sz="2400" b="1" kern="1200" dirty="0">
                <a:solidFill>
                  <a:srgbClr val="FFFFFF"/>
                </a:solidFill>
                <a:effectLst>
                  <a:outerShdw blurRad="38100" dist="38100" dir="2700000" algn="tl">
                    <a:srgbClr val="000000">
                      <a:alpha val="43137"/>
                    </a:srgbClr>
                  </a:outerShdw>
                </a:effectLst>
                <a:latin typeface="+mj-lt"/>
                <a:ea typeface="+mj-ea"/>
                <a:cs typeface="+mj-cs"/>
              </a:rPr>
              <a:t> Census </a:t>
            </a:r>
            <a:r>
              <a:rPr lang="en-US" sz="2400" b="1" dirty="0">
                <a:solidFill>
                  <a:srgbClr val="FFFFFF"/>
                </a:solidFill>
                <a:effectLst>
                  <a:outerShdw blurRad="38100" dist="38100" dir="2700000" algn="tl">
                    <a:srgbClr val="000000">
                      <a:alpha val="43137"/>
                    </a:srgbClr>
                  </a:outerShdw>
                </a:effectLst>
                <a:latin typeface="+mj-lt"/>
                <a:ea typeface="+mj-ea"/>
                <a:cs typeface="+mj-cs"/>
              </a:rPr>
              <a:t>tracts </a:t>
            </a:r>
            <a:endParaRPr lang="en-US" sz="2400" b="1" dirty="0">
              <a:solidFill>
                <a:srgbClr val="FFFFFF"/>
              </a:solidFill>
              <a:effectLst>
                <a:outerShdw blurRad="38100" dist="38100" dir="2700000" algn="tl">
                  <a:srgbClr val="000000">
                    <a:alpha val="43137"/>
                  </a:srgbClr>
                </a:outerShdw>
              </a:effectLst>
              <a:latin typeface="+mj-lt"/>
              <a:ea typeface="+mj-ea"/>
              <a:cs typeface="Arial" panose="020B0604020202020204"/>
            </a:endParaRPr>
          </a:p>
          <a:p>
            <a:pPr marL="342900" indent="-342900" algn="ctr">
              <a:lnSpc>
                <a:spcPct val="90000"/>
              </a:lnSpc>
              <a:spcBef>
                <a:spcPct val="0"/>
              </a:spcBef>
              <a:spcAft>
                <a:spcPts val="600"/>
              </a:spcAft>
              <a:buFont typeface="Arial"/>
              <a:buChar char="•"/>
            </a:pPr>
            <a:r>
              <a:rPr lang="en-US" sz="2400" b="1" dirty="0">
                <a:solidFill>
                  <a:srgbClr val="FFFFFF"/>
                </a:solidFill>
                <a:effectLst>
                  <a:outerShdw blurRad="38100" dist="38100" dir="2700000" algn="tl">
                    <a:srgbClr val="000000">
                      <a:alpha val="43137"/>
                    </a:srgbClr>
                  </a:outerShdw>
                </a:effectLst>
                <a:latin typeface="+mj-lt"/>
                <a:ea typeface="+mj-ea"/>
                <a:cs typeface="+mj-cs"/>
              </a:rPr>
              <a:t>GA Households</a:t>
            </a:r>
            <a:r>
              <a:rPr lang="en-US" sz="2000" b="1" dirty="0">
                <a:solidFill>
                  <a:srgbClr val="FFFFFF"/>
                </a:solidFill>
                <a:effectLst>
                  <a:outerShdw blurRad="38100" dist="38100" dir="2700000" algn="tl">
                    <a:srgbClr val="000000">
                      <a:alpha val="43137"/>
                    </a:srgbClr>
                  </a:outerShdw>
                </a:effectLst>
                <a:latin typeface="+mj-lt"/>
                <a:ea typeface="+mj-ea"/>
                <a:cs typeface="+mj-cs"/>
              </a:rPr>
              <a:t> </a:t>
            </a:r>
            <a:endParaRPr lang="en-US" sz="2000" b="1" kern="1200" dirty="0">
              <a:solidFill>
                <a:srgbClr val="FFFFFF"/>
              </a:solidFill>
              <a:effectLst>
                <a:outerShdw blurRad="38100" dist="38100" dir="2700000" algn="tl">
                  <a:srgbClr val="000000">
                    <a:alpha val="43137"/>
                  </a:srgbClr>
                </a:outerShdw>
              </a:effectLst>
              <a:latin typeface="+mj-lt"/>
              <a:ea typeface="+mj-ea"/>
              <a:cs typeface="Arial"/>
            </a:endParaRPr>
          </a:p>
        </p:txBody>
      </p:sp>
      <p:sp>
        <p:nvSpPr>
          <p:cNvPr id="8" name="TextBox 7">
            <a:extLst>
              <a:ext uri="{FF2B5EF4-FFF2-40B4-BE49-F238E27FC236}">
                <a16:creationId xmlns:a16="http://schemas.microsoft.com/office/drawing/2014/main" id="{E4573DF3-6E9F-FC95-1EB4-40BA15A1EF97}"/>
              </a:ext>
            </a:extLst>
          </p:cNvPr>
          <p:cNvSpPr txBox="1"/>
          <p:nvPr/>
        </p:nvSpPr>
        <p:spPr>
          <a:xfrm>
            <a:off x="377829" y="6264553"/>
            <a:ext cx="9392214" cy="265810"/>
          </a:xfrm>
          <a:prstGeom prst="rect">
            <a:avLst/>
          </a:prstGeom>
        </p:spPr>
        <p:txBody>
          <a:bodyPr vert="horz" lIns="91440" tIns="45720" rIns="91440" bIns="45720" rtlCol="0">
            <a:noAutofit/>
          </a:bodyPr>
          <a:lstStyle/>
          <a:p>
            <a:pPr>
              <a:lnSpc>
                <a:spcPct val="90000"/>
              </a:lnSpc>
              <a:spcAft>
                <a:spcPts val="600"/>
              </a:spcAft>
            </a:pPr>
            <a:endParaRPr lang="en-US"/>
          </a:p>
        </p:txBody>
      </p:sp>
      <p:sp>
        <p:nvSpPr>
          <p:cNvPr id="9" name="TextBox 8">
            <a:extLst>
              <a:ext uri="{FF2B5EF4-FFF2-40B4-BE49-F238E27FC236}">
                <a16:creationId xmlns:a16="http://schemas.microsoft.com/office/drawing/2014/main" id="{B19C6FE9-E3D9-0B33-401A-657730080977}"/>
              </a:ext>
            </a:extLst>
          </p:cNvPr>
          <p:cNvSpPr txBox="1"/>
          <p:nvPr/>
        </p:nvSpPr>
        <p:spPr>
          <a:xfrm>
            <a:off x="6400990" y="1719755"/>
            <a:ext cx="4835693" cy="1938992"/>
          </a:xfrm>
          <a:prstGeom prst="rect">
            <a:avLst/>
          </a:prstGeom>
          <a:noFill/>
        </p:spPr>
        <p:txBody>
          <a:bodyPr wrap="square" lIns="91440" tIns="45720" rIns="91440" bIns="45720" rtlCol="0" anchor="t">
            <a:spAutoFit/>
          </a:bodyPr>
          <a:lstStyle/>
          <a:p>
            <a:r>
              <a:rPr lang="en-US" sz="2000" dirty="0"/>
              <a:t>Ecological Fallacy: </a:t>
            </a:r>
            <a:endParaRPr lang="en-US" sz="2000" dirty="0">
              <a:cs typeface="Arial"/>
            </a:endParaRPr>
          </a:p>
          <a:p>
            <a:endParaRPr lang="en-US" sz="2000" dirty="0">
              <a:cs typeface="Arial"/>
            </a:endParaRPr>
          </a:p>
          <a:p>
            <a:r>
              <a:rPr lang="en-US" sz="2000" dirty="0"/>
              <a:t>Our results suggest a </a:t>
            </a:r>
            <a:r>
              <a:rPr lang="en-US" sz="2000" dirty="0">
                <a:latin typeface="Arial"/>
                <a:cs typeface="Arial"/>
              </a:rPr>
              <a:t>~</a:t>
            </a:r>
            <a:r>
              <a:rPr lang="en-US" sz="2000" b="0" i="0" u="none" strike="noStrike" dirty="0">
                <a:solidFill>
                  <a:srgbClr val="1F1F1F"/>
                </a:solidFill>
                <a:effectLst/>
                <a:latin typeface="Arial"/>
                <a:cs typeface="Arial"/>
              </a:rPr>
              <a:t>30% under-estimation of energy burdens in Georgia </a:t>
            </a:r>
            <a:r>
              <a:rPr lang="en-US" sz="2000" dirty="0">
                <a:solidFill>
                  <a:srgbClr val="1F1F1F"/>
                </a:solidFill>
                <a:latin typeface="Arial"/>
                <a:cs typeface="Arial"/>
              </a:rPr>
              <a:t>when</a:t>
            </a:r>
            <a:r>
              <a:rPr lang="en-US" sz="2000" b="0" i="0" u="none" strike="noStrike" dirty="0">
                <a:solidFill>
                  <a:srgbClr val="1F1F1F"/>
                </a:solidFill>
                <a:effectLst/>
                <a:latin typeface="Arial"/>
                <a:cs typeface="Arial"/>
              </a:rPr>
              <a:t> aggregated</a:t>
            </a:r>
            <a:r>
              <a:rPr lang="en-US" sz="2000" dirty="0">
                <a:solidFill>
                  <a:srgbClr val="1F1F1F"/>
                </a:solidFill>
                <a:latin typeface="Arial"/>
                <a:cs typeface="Arial"/>
              </a:rPr>
              <a:t> data are used instead of individual household data.</a:t>
            </a:r>
          </a:p>
        </p:txBody>
      </p:sp>
      <p:sp>
        <p:nvSpPr>
          <p:cNvPr id="2" name="Title 4">
            <a:extLst>
              <a:ext uri="{FF2B5EF4-FFF2-40B4-BE49-F238E27FC236}">
                <a16:creationId xmlns:a16="http://schemas.microsoft.com/office/drawing/2014/main" id="{C51027F7-F7F3-5476-BB3B-2B479A25ECCB}"/>
              </a:ext>
            </a:extLst>
          </p:cNvPr>
          <p:cNvSpPr txBox="1">
            <a:spLocks/>
          </p:cNvSpPr>
          <p:nvPr/>
        </p:nvSpPr>
        <p:spPr>
          <a:xfrm>
            <a:off x="813056" y="269631"/>
            <a:ext cx="10808281" cy="897497"/>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sz="4800" dirty="0">
                <a:latin typeface="Roboto"/>
                <a:ea typeface="Roboto"/>
                <a:cs typeface="Roboto"/>
              </a:rPr>
              <a:t>The “Ecological Fallacy” hides energy poverty</a:t>
            </a:r>
          </a:p>
        </p:txBody>
      </p:sp>
      <p:sp>
        <p:nvSpPr>
          <p:cNvPr id="4" name="Arrow: Up-Down 3">
            <a:extLst>
              <a:ext uri="{FF2B5EF4-FFF2-40B4-BE49-F238E27FC236}">
                <a16:creationId xmlns:a16="http://schemas.microsoft.com/office/drawing/2014/main" id="{866557A4-994B-0807-4B49-99F28208F8DC}"/>
              </a:ext>
            </a:extLst>
          </p:cNvPr>
          <p:cNvSpPr/>
          <p:nvPr/>
        </p:nvSpPr>
        <p:spPr>
          <a:xfrm>
            <a:off x="4477277" y="2474850"/>
            <a:ext cx="599606" cy="3235376"/>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9CA3AFE-D6B0-130F-3586-CB29AFE0365E}"/>
              </a:ext>
            </a:extLst>
          </p:cNvPr>
          <p:cNvSpPr txBox="1"/>
          <p:nvPr/>
        </p:nvSpPr>
        <p:spPr>
          <a:xfrm>
            <a:off x="2363790" y="1719755"/>
            <a:ext cx="2662120" cy="707886"/>
          </a:xfrm>
          <a:prstGeom prst="rect">
            <a:avLst/>
          </a:prstGeom>
          <a:noFill/>
        </p:spPr>
        <p:txBody>
          <a:bodyPr wrap="square" lIns="91440" tIns="45720" rIns="91440" bIns="45720" rtlCol="0" anchor="t">
            <a:spAutoFit/>
          </a:bodyPr>
          <a:lstStyle/>
          <a:p>
            <a:r>
              <a:rPr lang="en-US" sz="2000" dirty="0"/>
              <a:t>Lowest estimate of energy poverty </a:t>
            </a:r>
            <a:endParaRPr lang="en-US" sz="2000" dirty="0">
              <a:cs typeface="Arial"/>
            </a:endParaRPr>
          </a:p>
        </p:txBody>
      </p:sp>
      <p:sp>
        <p:nvSpPr>
          <p:cNvPr id="6" name="TextBox 5">
            <a:extLst>
              <a:ext uri="{FF2B5EF4-FFF2-40B4-BE49-F238E27FC236}">
                <a16:creationId xmlns:a16="http://schemas.microsoft.com/office/drawing/2014/main" id="{60CC4334-0C24-2C24-FF3B-EE00E58D4C23}"/>
              </a:ext>
            </a:extLst>
          </p:cNvPr>
          <p:cNvSpPr txBox="1"/>
          <p:nvPr/>
        </p:nvSpPr>
        <p:spPr>
          <a:xfrm>
            <a:off x="2363789" y="5842049"/>
            <a:ext cx="4148644" cy="707886"/>
          </a:xfrm>
          <a:prstGeom prst="rect">
            <a:avLst/>
          </a:prstGeom>
          <a:noFill/>
        </p:spPr>
        <p:txBody>
          <a:bodyPr wrap="square" lIns="91440" tIns="45720" rIns="91440" bIns="45720" rtlCol="0" anchor="t">
            <a:spAutoFit/>
          </a:bodyPr>
          <a:lstStyle/>
          <a:p>
            <a:r>
              <a:rPr lang="en-US" sz="2000" dirty="0"/>
              <a:t>Highest estimate of </a:t>
            </a:r>
          </a:p>
          <a:p>
            <a:r>
              <a:rPr lang="en-US" sz="2000" dirty="0"/>
              <a:t>energy poverty </a:t>
            </a:r>
            <a:endParaRPr lang="en-US" sz="2000" dirty="0">
              <a:cs typeface="Arial"/>
            </a:endParaRPr>
          </a:p>
        </p:txBody>
      </p:sp>
      <p:sp>
        <p:nvSpPr>
          <p:cNvPr id="10" name="TextBox 9">
            <a:extLst>
              <a:ext uri="{FF2B5EF4-FFF2-40B4-BE49-F238E27FC236}">
                <a16:creationId xmlns:a16="http://schemas.microsoft.com/office/drawing/2014/main" id="{626350E3-0136-F3D6-A2E9-3152A616BA9A}"/>
              </a:ext>
            </a:extLst>
          </p:cNvPr>
          <p:cNvSpPr txBox="1"/>
          <p:nvPr/>
        </p:nvSpPr>
        <p:spPr>
          <a:xfrm>
            <a:off x="5769918" y="3826751"/>
            <a:ext cx="6097836" cy="2031325"/>
          </a:xfrm>
          <a:prstGeom prst="rect">
            <a:avLst/>
          </a:prstGeom>
          <a:noFill/>
        </p:spPr>
        <p:txBody>
          <a:bodyPr wrap="square">
            <a:spAutoFit/>
          </a:bodyPr>
          <a:lstStyle/>
          <a:p>
            <a:pPr marR="0" lvl="0">
              <a:spcBef>
                <a:spcPts val="0"/>
              </a:spcBef>
              <a:spcAft>
                <a:spcPts val="0"/>
              </a:spcAft>
              <a:tabLst>
                <a:tab pos="1943100" algn="l"/>
              </a:tabLst>
            </a:pPr>
            <a:r>
              <a:rPr lang="en-US"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P</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eer-reviewed citation documenting the ecological fallacy:</a:t>
            </a:r>
          </a:p>
          <a:p>
            <a:pPr marR="0" lvl="0">
              <a:spcBef>
                <a:spcPts val="0"/>
              </a:spcBef>
              <a:spcAft>
                <a:spcPts val="0"/>
              </a:spcAft>
              <a:tabLst>
                <a:tab pos="1943100" algn="l"/>
              </a:tabLst>
            </a:pPr>
            <a:endPar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R="0" lvl="0">
              <a:spcBef>
                <a:spcPts val="0"/>
              </a:spcBef>
              <a:spcAft>
                <a:spcPts val="0"/>
              </a:spcAft>
              <a:tabLst>
                <a:tab pos="1943100" algn="l"/>
              </a:tabLst>
            </a:pP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Marilyn A. Brown, </a:t>
            </a:r>
            <a:r>
              <a:rPr lang="en-US" sz="1800" dirty="0" err="1">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Snehal</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Kale, and Ryan Anthony. 2023.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“Rescaling energy burden: Using household surveys to examine vulnerabilities and consequences in the Southeastern United States,” </a:t>
            </a:r>
            <a:r>
              <a:rPr lang="en-US" sz="18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Energy Research and Social Science</a:t>
            </a:r>
            <a:r>
              <a:rPr lang="en-US" sz="18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106 (December)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https://doi.org/10.1016/j.erss.2023.103308</a:t>
            </a:r>
            <a:endPar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3919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10e417be925_3_0"/>
          <p:cNvSpPr txBox="1">
            <a:spLocks noGrp="1"/>
          </p:cNvSpPr>
          <p:nvPr>
            <p:ph type="title"/>
          </p:nvPr>
        </p:nvSpPr>
        <p:spPr>
          <a:xfrm>
            <a:off x="381000" y="200722"/>
            <a:ext cx="11430000" cy="1014761"/>
          </a:xfrm>
        </p:spPr>
        <p:txBody>
          <a:bodyPr spcFirstLastPara="1" vert="horz" lIns="91425" tIns="45700" rIns="91425" bIns="45700" rtlCol="0" anchor="ctr" anchorCtr="0">
            <a:normAutofit/>
          </a:bodyPr>
          <a:lstStyle/>
          <a:p>
            <a:pPr>
              <a:spcBef>
                <a:spcPts val="0"/>
              </a:spcBef>
            </a:pPr>
            <a:r>
              <a:rPr lang="en-US">
                <a:latin typeface="Roboto"/>
                <a:ea typeface="Roboto"/>
                <a:cs typeface="Roboto"/>
              </a:rPr>
              <a:t>What is Energy Poverty?</a:t>
            </a:r>
          </a:p>
        </p:txBody>
      </p:sp>
      <p:sp>
        <p:nvSpPr>
          <p:cNvPr id="165" name="Google Shape;165;g10e417be925_3_0"/>
          <p:cNvSpPr txBox="1">
            <a:spLocks noGrp="1"/>
          </p:cNvSpPr>
          <p:nvPr>
            <p:ph sz="half" idx="1"/>
          </p:nvPr>
        </p:nvSpPr>
        <p:spPr>
          <a:xfrm>
            <a:off x="159100" y="2424633"/>
            <a:ext cx="6325428" cy="4232645"/>
          </a:xfrm>
        </p:spPr>
        <p:txBody>
          <a:bodyPr spcFirstLastPara="1" vert="horz" lIns="91425" tIns="45700" rIns="91425" bIns="45700" rtlCol="0" anchor="t" anchorCtr="0">
            <a:normAutofit/>
          </a:bodyPr>
          <a:lstStyle/>
          <a:p>
            <a:pPr marL="0" indent="0">
              <a:spcBef>
                <a:spcPts val="360"/>
              </a:spcBef>
              <a:buSzPts val="935"/>
              <a:buNone/>
            </a:pPr>
            <a:r>
              <a:rPr lang="en-US" sz="2000" b="1" dirty="0">
                <a:latin typeface="Roboto"/>
                <a:ea typeface="Roboto"/>
                <a:cs typeface="Roboto"/>
              </a:rPr>
              <a:t>Energy Burden</a:t>
            </a:r>
            <a:r>
              <a:rPr lang="en-US" sz="2000" dirty="0">
                <a:latin typeface="Roboto"/>
                <a:ea typeface="Roboto"/>
                <a:cs typeface="Roboto"/>
              </a:rPr>
              <a:t> measures the portion of income that a household spends on electricity, natural gas, and other household fuels such as propane and wood.</a:t>
            </a:r>
          </a:p>
          <a:p>
            <a:pPr marL="0" indent="0">
              <a:spcBef>
                <a:spcPts val="360"/>
              </a:spcBef>
              <a:buSzPts val="935"/>
              <a:buNone/>
            </a:pPr>
            <a:endParaRPr lang="en-US" sz="2000" dirty="0">
              <a:latin typeface="Roboto"/>
              <a:ea typeface="Roboto"/>
              <a:cs typeface="Roboto"/>
            </a:endParaRPr>
          </a:p>
          <a:p>
            <a:pPr marL="0" indent="0">
              <a:spcBef>
                <a:spcPts val="360"/>
              </a:spcBef>
              <a:buSzPts val="852"/>
              <a:buNone/>
            </a:pPr>
            <a:r>
              <a:rPr lang="en-US" sz="2000" b="1" dirty="0">
                <a:latin typeface="Roboto"/>
                <a:ea typeface="Roboto"/>
                <a:cs typeface="Roboto"/>
              </a:rPr>
              <a:t>Energy Poverty</a:t>
            </a:r>
            <a:r>
              <a:rPr lang="en-US" sz="2000" dirty="0">
                <a:latin typeface="Roboto"/>
                <a:ea typeface="Roboto"/>
                <a:cs typeface="Roboto"/>
              </a:rPr>
              <a:t> occurs when a household spends 10% or more of their income on energy.</a:t>
            </a:r>
          </a:p>
          <a:p>
            <a:pPr marL="0" indent="0">
              <a:spcBef>
                <a:spcPts val="360"/>
              </a:spcBef>
              <a:buSzPts val="852"/>
              <a:buNone/>
            </a:pPr>
            <a:endParaRPr lang="en-US" sz="2000" dirty="0">
              <a:latin typeface="Roboto"/>
              <a:ea typeface="Roboto"/>
              <a:cs typeface="Roboto"/>
            </a:endParaRPr>
          </a:p>
          <a:p>
            <a:pPr marL="0" indent="0">
              <a:spcBef>
                <a:spcPts val="360"/>
              </a:spcBef>
              <a:buSzPts val="852"/>
              <a:buNone/>
            </a:pPr>
            <a:r>
              <a:rPr lang="en-US" sz="2000" dirty="0">
                <a:latin typeface="Roboto"/>
                <a:ea typeface="Roboto"/>
                <a:cs typeface="Roboto"/>
              </a:rPr>
              <a:t>The consequences of energy poverty can be harmful. </a:t>
            </a:r>
            <a:endParaRPr lang="en-US" dirty="0">
              <a:latin typeface="Roboto"/>
              <a:ea typeface="Roboto"/>
              <a:cs typeface="Roboto"/>
            </a:endParaRPr>
          </a:p>
          <a:p>
            <a:pPr marL="0" indent="0">
              <a:spcBef>
                <a:spcPts val="360"/>
              </a:spcBef>
              <a:buSzPts val="935"/>
              <a:buNone/>
            </a:pPr>
            <a:endParaRPr lang="en-US" sz="2000" dirty="0"/>
          </a:p>
        </p:txBody>
      </p:sp>
      <p:pic>
        <p:nvPicPr>
          <p:cNvPr id="6" name="Picture 5" descr="A diagram of energy burden&#10;&#10;Description automatically generated">
            <a:extLst>
              <a:ext uri="{FF2B5EF4-FFF2-40B4-BE49-F238E27FC236}">
                <a16:creationId xmlns:a16="http://schemas.microsoft.com/office/drawing/2014/main" id="{DFBA527B-6C46-44F9-51F1-23B7766EDB85}"/>
              </a:ext>
            </a:extLst>
          </p:cNvPr>
          <p:cNvPicPr>
            <a:picLocks noChangeAspect="1"/>
          </p:cNvPicPr>
          <p:nvPr/>
        </p:nvPicPr>
        <p:blipFill rotWithShape="1">
          <a:blip r:embed="rId3"/>
          <a:srcRect t="6791" r="109"/>
          <a:stretch/>
        </p:blipFill>
        <p:spPr>
          <a:xfrm>
            <a:off x="6484528" y="293226"/>
            <a:ext cx="5411762" cy="6502277"/>
          </a:xfrm>
          <a:prstGeom prst="rect">
            <a:avLst/>
          </a:prstGeom>
          <a:noFill/>
        </p:spPr>
      </p:pic>
      <p:sp>
        <p:nvSpPr>
          <p:cNvPr id="166" name="Google Shape;166;g10e417be925_3_0" hidden="1"/>
          <p:cNvSpPr txBox="1">
            <a:spLocks noGrp="1"/>
          </p:cNvSpPr>
          <p:nvPr>
            <p:ph type="sldNum" idx="12"/>
          </p:nvPr>
        </p:nvSpPr>
        <p:spPr>
          <a:xfrm>
            <a:off x="8077200" y="6356350"/>
            <a:ext cx="2133600" cy="365100"/>
          </a:xfrm>
          <a:prstGeom prst="rect">
            <a:avLst/>
          </a:prstGeom>
        </p:spPr>
        <p:txBody>
          <a:bodyPr spcFirstLastPara="1" vert="horz" wrap="square" lIns="91425" tIns="45700" rIns="91425" bIns="45700" rtlCol="0" anchor="ctr" anchorCtr="0">
            <a:noAutofit/>
          </a:bodyPr>
          <a:lstStyle/>
          <a:p>
            <a:pPr>
              <a:spcAft>
                <a:spcPts val="600"/>
              </a:spcAft>
              <a:buClr>
                <a:srgbClr val="000000"/>
              </a:buClr>
            </a:pPr>
            <a:fld id="{00000000-1234-1234-1234-123412341234}" type="slidenum">
              <a:rPr lang="en-US"/>
              <a:pPr>
                <a:spcAft>
                  <a:spcPts val="600"/>
                </a:spcAft>
                <a:buClr>
                  <a:srgbClr val="000000"/>
                </a:buClr>
              </a:pPr>
              <a:t>2</a:t>
            </a:fld>
            <a:endParaRPr lang="en-US"/>
          </a:p>
        </p:txBody>
      </p:sp>
      <p:sp>
        <p:nvSpPr>
          <p:cNvPr id="2" name="TextBox 1">
            <a:extLst>
              <a:ext uri="{FF2B5EF4-FFF2-40B4-BE49-F238E27FC236}">
                <a16:creationId xmlns:a16="http://schemas.microsoft.com/office/drawing/2014/main" id="{2BD89D8B-9DA6-EEE4-5BC0-CD6FA4AF7171}"/>
              </a:ext>
            </a:extLst>
          </p:cNvPr>
          <p:cNvSpPr txBox="1"/>
          <p:nvPr/>
        </p:nvSpPr>
        <p:spPr>
          <a:xfrm>
            <a:off x="295710" y="1635392"/>
            <a:ext cx="5233420" cy="369332"/>
          </a:xfrm>
          <a:prstGeom prst="rect">
            <a:avLst/>
          </a:prstGeom>
          <a:noFill/>
        </p:spPr>
        <p:txBody>
          <a:bodyPr wrap="none" rtlCol="0">
            <a:spAutoFit/>
          </a:bodyPr>
          <a:lstStyle/>
          <a:p>
            <a:r>
              <a:rPr lang="en-US" dirty="0"/>
              <a:t>To be explained by Ansel </a:t>
            </a:r>
            <a:r>
              <a:rPr lang="en-US" dirty="0" err="1"/>
              <a:t>Ahabue</a:t>
            </a:r>
            <a:r>
              <a:rPr lang="en-US" dirty="0"/>
              <a:t> (Georgia Tech)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AB94155-6BAC-3543-3B76-DB9EE4F23EB0}"/>
              </a:ext>
            </a:extLst>
          </p:cNvPr>
          <p:cNvSpPr txBox="1">
            <a:spLocks/>
          </p:cNvSpPr>
          <p:nvPr/>
        </p:nvSpPr>
        <p:spPr>
          <a:xfrm>
            <a:off x="2065503" y="464695"/>
            <a:ext cx="8459822" cy="8974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sz="4800" dirty="0">
                <a:latin typeface="Roboto"/>
                <a:ea typeface="Roboto"/>
                <a:cs typeface="Roboto"/>
              </a:rPr>
              <a:t>Key U.S. energy burden facts </a:t>
            </a:r>
            <a:endParaRPr lang="en-US" sz="4800" dirty="0"/>
          </a:p>
        </p:txBody>
      </p:sp>
      <p:pic>
        <p:nvPicPr>
          <p:cNvPr id="4" name="Picture 3">
            <a:extLst>
              <a:ext uri="{FF2B5EF4-FFF2-40B4-BE49-F238E27FC236}">
                <a16:creationId xmlns:a16="http://schemas.microsoft.com/office/drawing/2014/main" id="{3CD043B2-A37F-6FF5-79FF-4CFD48F386D4}"/>
              </a:ext>
            </a:extLst>
          </p:cNvPr>
          <p:cNvPicPr>
            <a:picLocks noChangeAspect="1"/>
          </p:cNvPicPr>
          <p:nvPr/>
        </p:nvPicPr>
        <p:blipFill rotWithShape="1">
          <a:blip r:embed="rId3"/>
          <a:srcRect l="18379" t="10502" r="-94" b="-228"/>
          <a:stretch/>
        </p:blipFill>
        <p:spPr>
          <a:xfrm>
            <a:off x="922218" y="1605178"/>
            <a:ext cx="9455671" cy="4288845"/>
          </a:xfrm>
          <a:prstGeom prst="rect">
            <a:avLst/>
          </a:prstGeom>
        </p:spPr>
      </p:pic>
    </p:spTree>
    <p:extLst>
      <p:ext uri="{BB962C8B-B14F-4D97-AF65-F5344CB8AC3E}">
        <p14:creationId xmlns:p14="http://schemas.microsoft.com/office/powerpoint/2010/main" val="733841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DE0D9D-5F42-0BD8-FBBE-0795C854941F}"/>
              </a:ext>
            </a:extLst>
          </p:cNvPr>
          <p:cNvSpPr>
            <a:spLocks noGrp="1"/>
          </p:cNvSpPr>
          <p:nvPr>
            <p:ph type="title"/>
          </p:nvPr>
        </p:nvSpPr>
        <p:spPr>
          <a:xfrm>
            <a:off x="204107" y="171162"/>
            <a:ext cx="3325415" cy="2371148"/>
          </a:xfrm>
        </p:spPr>
        <p:txBody>
          <a:bodyPr>
            <a:normAutofit/>
          </a:bodyPr>
          <a:lstStyle/>
          <a:p>
            <a:r>
              <a:rPr lang="en-US" sz="2800" b="1" i="0" u="none" strike="noStrike">
                <a:solidFill>
                  <a:schemeClr val="bg1"/>
                </a:solidFill>
                <a:effectLst/>
                <a:latin typeface="Calibri" panose="020F0502020204030204" pitchFamily="34" charset="0"/>
              </a:rPr>
              <a:t>Energy Burden by Census Tract (2018): Alabama and Georgia</a:t>
            </a:r>
            <a:endParaRPr lang="en-US">
              <a:solidFill>
                <a:schemeClr val="bg1"/>
              </a:solidFill>
            </a:endParaRPr>
          </a:p>
        </p:txBody>
      </p:sp>
      <p:pic>
        <p:nvPicPr>
          <p:cNvPr id="1030" name="Picture 6">
            <a:extLst>
              <a:ext uri="{FF2B5EF4-FFF2-40B4-BE49-F238E27FC236}">
                <a16:creationId xmlns:a16="http://schemas.microsoft.com/office/drawing/2014/main" id="{C3B5FCD3-4A5C-EA83-6696-20D6AD22C9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3" t="14232" r="2098"/>
          <a:stretch/>
        </p:blipFill>
        <p:spPr bwMode="auto">
          <a:xfrm>
            <a:off x="3529522" y="391885"/>
            <a:ext cx="8305800" cy="55888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0C5633-6945-D075-3C88-6910FAEBEDB4}"/>
              </a:ext>
            </a:extLst>
          </p:cNvPr>
          <p:cNvSpPr txBox="1"/>
          <p:nvPr/>
        </p:nvSpPr>
        <p:spPr>
          <a:xfrm>
            <a:off x="95956" y="2708551"/>
            <a:ext cx="3325415"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The “Black belt” is home to many neighborhoods with high energy burdens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stretches across Alabama and Georgia and beyond and highlights the problem of rural energy poverty</a:t>
            </a:r>
          </a:p>
          <a:p>
            <a:pPr marL="285750" indent="-285750">
              <a:buFont typeface="Arial" panose="020B0604020202020204" pitchFamily="34" charset="0"/>
              <a:buChar char="•"/>
            </a:pPr>
            <a:endParaRPr lang="en-US" dirty="0"/>
          </a:p>
        </p:txBody>
      </p:sp>
      <p:sp>
        <p:nvSpPr>
          <p:cNvPr id="2" name="Title 2">
            <a:extLst>
              <a:ext uri="{FF2B5EF4-FFF2-40B4-BE49-F238E27FC236}">
                <a16:creationId xmlns:a16="http://schemas.microsoft.com/office/drawing/2014/main" id="{6CE250BB-74DA-DA2C-B7B3-3325056A37DF}"/>
              </a:ext>
            </a:extLst>
          </p:cNvPr>
          <p:cNvSpPr txBox="1">
            <a:spLocks/>
          </p:cNvSpPr>
          <p:nvPr/>
        </p:nvSpPr>
        <p:spPr>
          <a:xfrm>
            <a:off x="306685" y="1093863"/>
            <a:ext cx="3222837" cy="1014761"/>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spcAft>
                <a:spcPts val="1000"/>
              </a:spcAft>
            </a:pPr>
            <a:r>
              <a:rPr lang="en-US" dirty="0"/>
              <a:t>Energy burden in </a:t>
            </a:r>
          </a:p>
          <a:p>
            <a:pPr>
              <a:spcAft>
                <a:spcPts val="1000"/>
              </a:spcAft>
            </a:pPr>
            <a:r>
              <a:rPr lang="en-US" dirty="0"/>
              <a:t>Alabama and Georgia: </a:t>
            </a:r>
          </a:p>
        </p:txBody>
      </p:sp>
    </p:spTree>
    <p:extLst>
      <p:ext uri="{BB962C8B-B14F-4D97-AF65-F5344CB8AC3E}">
        <p14:creationId xmlns:p14="http://schemas.microsoft.com/office/powerpoint/2010/main" val="3960304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DE0D9D-5F42-0BD8-FBBE-0795C854941F}"/>
              </a:ext>
            </a:extLst>
          </p:cNvPr>
          <p:cNvSpPr>
            <a:spLocks noGrp="1"/>
          </p:cNvSpPr>
          <p:nvPr>
            <p:ph type="title"/>
          </p:nvPr>
        </p:nvSpPr>
        <p:spPr>
          <a:xfrm>
            <a:off x="689340" y="171162"/>
            <a:ext cx="2840182" cy="2371148"/>
          </a:xfrm>
        </p:spPr>
        <p:txBody>
          <a:bodyPr>
            <a:normAutofit/>
          </a:bodyPr>
          <a:lstStyle/>
          <a:p>
            <a:r>
              <a:rPr lang="en-US" sz="2800" b="1" i="0" u="none" strike="noStrike">
                <a:solidFill>
                  <a:schemeClr val="bg1"/>
                </a:solidFill>
                <a:effectLst/>
                <a:latin typeface="Calibri" panose="020F0502020204030204" pitchFamily="34" charset="0"/>
              </a:rPr>
              <a:t>Energy Burden by Census Tract (2018): Alabama and Georgia</a:t>
            </a:r>
            <a:endParaRPr lang="en-US">
              <a:solidFill>
                <a:schemeClr val="bg1"/>
              </a:solidFill>
            </a:endParaRPr>
          </a:p>
        </p:txBody>
      </p:sp>
      <p:pic>
        <p:nvPicPr>
          <p:cNvPr id="8" name="Picture 2" descr="Map&#10;&#10;Description automatically generated">
            <a:extLst>
              <a:ext uri="{FF2B5EF4-FFF2-40B4-BE49-F238E27FC236}">
                <a16:creationId xmlns:a16="http://schemas.microsoft.com/office/drawing/2014/main" id="{12B55DA7-DFF6-64A1-7D86-8097FEF4D8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9763" y="280338"/>
            <a:ext cx="7217563" cy="629732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4">
            <a:extLst>
              <a:ext uri="{FF2B5EF4-FFF2-40B4-BE49-F238E27FC236}">
                <a16:creationId xmlns:a16="http://schemas.microsoft.com/office/drawing/2014/main" id="{FD2738A7-EFBE-3F72-D59B-3B1B0E70C08E}"/>
              </a:ext>
            </a:extLst>
          </p:cNvPr>
          <p:cNvSpPr txBox="1">
            <a:spLocks/>
          </p:cNvSpPr>
          <p:nvPr/>
        </p:nvSpPr>
        <p:spPr>
          <a:xfrm>
            <a:off x="689340" y="215775"/>
            <a:ext cx="2840182" cy="2371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i="0" u="none" strike="noStrike">
                <a:solidFill>
                  <a:schemeClr val="bg1"/>
                </a:solidFill>
                <a:effectLst/>
                <a:latin typeface="Calibri" panose="020F0502020204030204" pitchFamily="34" charset="0"/>
              </a:rPr>
              <a:t>Energy Burden by Census Tract (2018), Atlanta, </a:t>
            </a:r>
            <a:r>
              <a:rPr lang="en-US" sz="2800" b="1" i="0" u="none" strike="noStrike" err="1">
                <a:solidFill>
                  <a:schemeClr val="bg1"/>
                </a:solidFill>
                <a:effectLst/>
                <a:latin typeface="Calibri" panose="020F0502020204030204" pitchFamily="34" charset="0"/>
              </a:rPr>
              <a:t>Geogia</a:t>
            </a:r>
            <a:endParaRPr lang="en-US">
              <a:solidFill>
                <a:schemeClr val="bg1"/>
              </a:solidFill>
            </a:endParaRPr>
          </a:p>
        </p:txBody>
      </p:sp>
      <p:sp>
        <p:nvSpPr>
          <p:cNvPr id="10" name="TextBox 9">
            <a:extLst>
              <a:ext uri="{FF2B5EF4-FFF2-40B4-BE49-F238E27FC236}">
                <a16:creationId xmlns:a16="http://schemas.microsoft.com/office/drawing/2014/main" id="{F57C43F0-68F1-88E5-8EB6-56D2637F14C4}"/>
              </a:ext>
            </a:extLst>
          </p:cNvPr>
          <p:cNvSpPr txBox="1"/>
          <p:nvPr/>
        </p:nvSpPr>
        <p:spPr>
          <a:xfrm>
            <a:off x="845245" y="2021569"/>
            <a:ext cx="3343940" cy="3323987"/>
          </a:xfrm>
          <a:prstGeom prst="rect">
            <a:avLst/>
          </a:prstGeom>
          <a:noFill/>
        </p:spPr>
        <p:txBody>
          <a:bodyPr wrap="square" lIns="91440" tIns="45720" rIns="91440" bIns="45720" rtlCol="0" anchor="t">
            <a:spAutoFit/>
          </a:bodyPr>
          <a:lstStyle/>
          <a:p>
            <a:r>
              <a:rPr lang="en-US" sz="2400" dirty="0"/>
              <a:t>A close examination of Atlanta reveals </a:t>
            </a:r>
            <a:endParaRPr lang="en-US" sz="2400"/>
          </a:p>
          <a:p>
            <a:endParaRPr lang="en-US"/>
          </a:p>
          <a:p>
            <a:pPr marL="285750" indent="-285750">
              <a:buFont typeface="Arial" panose="020B0604020202020204" pitchFamily="34" charset="0"/>
              <a:buChar char="•"/>
            </a:pPr>
            <a:r>
              <a:rPr lang="en-US" dirty="0"/>
              <a:t>Clusters of high energy burden, especially in South and West Atlanta</a:t>
            </a:r>
          </a:p>
          <a:p>
            <a:pPr marL="285750" indent="-285750">
              <a:buFont typeface="Arial" panose="020B0604020202020204" pitchFamily="34" charset="0"/>
              <a:buChar char="•"/>
            </a:pPr>
            <a:r>
              <a:rPr lang="en-US" dirty="0"/>
              <a:t>Surrounded by suburban areas with low energy burdens</a:t>
            </a:r>
            <a:endParaRPr lang="en-US" dirty="0">
              <a:cs typeface="Arial"/>
            </a:endParaRPr>
          </a:p>
          <a:p>
            <a:pPr marL="285750" indent="-28575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900726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986A-8090-A71E-BEB6-5A2AE9C81FC0}"/>
              </a:ext>
            </a:extLst>
          </p:cNvPr>
          <p:cNvSpPr>
            <a:spLocks noGrp="1"/>
          </p:cNvSpPr>
          <p:nvPr>
            <p:ph type="title"/>
          </p:nvPr>
        </p:nvSpPr>
        <p:spPr>
          <a:xfrm>
            <a:off x="381000" y="215236"/>
            <a:ext cx="11430000" cy="1000247"/>
          </a:xfrm>
        </p:spPr>
        <p:txBody>
          <a:bodyPr/>
          <a:lstStyle/>
          <a:p>
            <a:r>
              <a:rPr lang="en-US"/>
              <a:t>Household Energy Bills and Income in Georgia</a:t>
            </a:r>
          </a:p>
        </p:txBody>
      </p:sp>
      <p:pic>
        <p:nvPicPr>
          <p:cNvPr id="3" name="Picture 2">
            <a:extLst>
              <a:ext uri="{FF2B5EF4-FFF2-40B4-BE49-F238E27FC236}">
                <a16:creationId xmlns:a16="http://schemas.microsoft.com/office/drawing/2014/main" id="{63ACC454-8154-B2F7-726C-B86CDADDF55F}"/>
              </a:ext>
            </a:extLst>
          </p:cNvPr>
          <p:cNvPicPr>
            <a:picLocks noChangeAspect="1"/>
          </p:cNvPicPr>
          <p:nvPr/>
        </p:nvPicPr>
        <p:blipFill rotWithShape="1">
          <a:blip r:embed="rId3"/>
          <a:srcRect t="30277" r="88659" b="4635"/>
          <a:stretch/>
        </p:blipFill>
        <p:spPr>
          <a:xfrm>
            <a:off x="4105062" y="1059498"/>
            <a:ext cx="1495638" cy="4739003"/>
          </a:xfrm>
          <a:prstGeom prst="rect">
            <a:avLst/>
          </a:prstGeom>
        </p:spPr>
      </p:pic>
      <p:sp>
        <p:nvSpPr>
          <p:cNvPr id="4" name="TextBox 3">
            <a:extLst>
              <a:ext uri="{FF2B5EF4-FFF2-40B4-BE49-F238E27FC236}">
                <a16:creationId xmlns:a16="http://schemas.microsoft.com/office/drawing/2014/main" id="{DF17B354-E73B-FC84-66DB-EEB05692D082}"/>
              </a:ext>
            </a:extLst>
          </p:cNvPr>
          <p:cNvSpPr txBox="1"/>
          <p:nvPr/>
        </p:nvSpPr>
        <p:spPr>
          <a:xfrm>
            <a:off x="6840723" y="3338837"/>
            <a:ext cx="32373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Arial" panose="020B0604020202020204"/>
              </a:rPr>
              <a:t>Energy bills for households with 0-30% of median income in 2018</a:t>
            </a:r>
          </a:p>
        </p:txBody>
      </p:sp>
      <p:pic>
        <p:nvPicPr>
          <p:cNvPr id="5" name="Picture 4">
            <a:extLst>
              <a:ext uri="{FF2B5EF4-FFF2-40B4-BE49-F238E27FC236}">
                <a16:creationId xmlns:a16="http://schemas.microsoft.com/office/drawing/2014/main" id="{AEE1CAFD-86C7-3342-4D96-93C336977B65}"/>
              </a:ext>
            </a:extLst>
          </p:cNvPr>
          <p:cNvPicPr>
            <a:picLocks noChangeAspect="1"/>
          </p:cNvPicPr>
          <p:nvPr/>
        </p:nvPicPr>
        <p:blipFill rotWithShape="1">
          <a:blip r:embed="rId3"/>
          <a:srcRect l="42307" t="45469" r="51115" b="26803"/>
          <a:stretch/>
        </p:blipFill>
        <p:spPr>
          <a:xfrm>
            <a:off x="5666014" y="2573043"/>
            <a:ext cx="1028700" cy="2454919"/>
          </a:xfrm>
          <a:prstGeom prst="rect">
            <a:avLst/>
          </a:prstGeom>
        </p:spPr>
      </p:pic>
      <p:sp>
        <p:nvSpPr>
          <p:cNvPr id="6" name="TextBox 5">
            <a:extLst>
              <a:ext uri="{FF2B5EF4-FFF2-40B4-BE49-F238E27FC236}">
                <a16:creationId xmlns:a16="http://schemas.microsoft.com/office/drawing/2014/main" id="{23866F76-513C-0A3A-48D6-029AB6A5225E}"/>
              </a:ext>
            </a:extLst>
          </p:cNvPr>
          <p:cNvSpPr txBox="1"/>
          <p:nvPr/>
        </p:nvSpPr>
        <p:spPr>
          <a:xfrm>
            <a:off x="381000" y="1654697"/>
            <a:ext cx="298994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Arial" panose="020B0604020202020204"/>
              </a:rPr>
              <a:t>Electricity dominates energy bills in Georgia</a:t>
            </a:r>
          </a:p>
          <a:p>
            <a:pPr marL="285750" indent="-285750">
              <a:buFont typeface="Arial"/>
              <a:buChar char="•"/>
            </a:pPr>
            <a:endParaRPr lang="en-US" dirty="0">
              <a:cs typeface="Arial" panose="020B0604020202020204"/>
            </a:endParaRPr>
          </a:p>
          <a:p>
            <a:pPr marL="285750" indent="-285750">
              <a:buFont typeface="Arial"/>
              <a:buChar char="•"/>
            </a:pPr>
            <a:r>
              <a:rPr lang="en-US" dirty="0">
                <a:cs typeface="Arial" panose="020B0604020202020204"/>
              </a:rPr>
              <a:t>Electricity rates in Georgia are lower than the national average</a:t>
            </a:r>
          </a:p>
          <a:p>
            <a:r>
              <a:rPr lang="en-US" dirty="0">
                <a:cs typeface="Arial" panose="020B0604020202020204"/>
              </a:rPr>
              <a:t> </a:t>
            </a:r>
          </a:p>
          <a:p>
            <a:pPr marL="285750" indent="-285750">
              <a:buFont typeface="Arial"/>
              <a:buChar char="•"/>
            </a:pPr>
            <a:r>
              <a:rPr lang="en-US" dirty="0">
                <a:cs typeface="Arial" panose="020B0604020202020204"/>
              </a:rPr>
              <a:t>But electricity bills are higher</a:t>
            </a:r>
          </a:p>
          <a:p>
            <a:endParaRPr lang="en-US" dirty="0">
              <a:cs typeface="Arial" panose="020B0604020202020204"/>
            </a:endParaRPr>
          </a:p>
          <a:p>
            <a:r>
              <a:rPr lang="en-US" dirty="0">
                <a:cs typeface="Arial" panose="020B0604020202020204"/>
              </a:rPr>
              <a:t>Plus:</a:t>
            </a:r>
          </a:p>
          <a:p>
            <a:pPr marL="285750" indent="-285750">
              <a:buFont typeface="Arial"/>
              <a:buChar char="•"/>
            </a:pPr>
            <a:r>
              <a:rPr lang="en-US" dirty="0">
                <a:cs typeface="Arial" panose="020B0604020202020204"/>
              </a:rPr>
              <a:t>Household income is lower in Georgia than the US average </a:t>
            </a:r>
          </a:p>
        </p:txBody>
      </p:sp>
    </p:spTree>
    <p:extLst>
      <p:ext uri="{BB962C8B-B14F-4D97-AF65-F5344CB8AC3E}">
        <p14:creationId xmlns:p14="http://schemas.microsoft.com/office/powerpoint/2010/main" val="3585679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2F3A719-A3C0-4955-F317-4C74E14BEA8A}"/>
              </a:ext>
            </a:extLst>
          </p:cNvPr>
          <p:cNvPicPr>
            <a:picLocks noGrp="1" noChangeAspect="1"/>
          </p:cNvPicPr>
          <p:nvPr>
            <p:ph idx="1"/>
          </p:nvPr>
        </p:nvPicPr>
        <p:blipFill rotWithShape="1">
          <a:blip r:embed="rId3"/>
          <a:srcRect l="49930" t="7115" r="-223" b="198"/>
          <a:stretch/>
        </p:blipFill>
        <p:spPr>
          <a:xfrm>
            <a:off x="4190209" y="993401"/>
            <a:ext cx="5626372" cy="5841007"/>
          </a:xfrm>
          <a:prstGeom prst="rect">
            <a:avLst/>
          </a:prstGeom>
        </p:spPr>
      </p:pic>
      <p:sp>
        <p:nvSpPr>
          <p:cNvPr id="5" name="Title 4">
            <a:extLst>
              <a:ext uri="{FF2B5EF4-FFF2-40B4-BE49-F238E27FC236}">
                <a16:creationId xmlns:a16="http://schemas.microsoft.com/office/drawing/2014/main" id="{DBFA89C8-927E-5D9F-0404-1CEBF82F6AB2}"/>
              </a:ext>
            </a:extLst>
          </p:cNvPr>
          <p:cNvSpPr>
            <a:spLocks noGrp="1"/>
          </p:cNvSpPr>
          <p:nvPr>
            <p:ph type="title"/>
          </p:nvPr>
        </p:nvSpPr>
        <p:spPr/>
        <p:txBody>
          <a:bodyPr/>
          <a:lstStyle/>
          <a:p>
            <a:r>
              <a:rPr lang="en-US"/>
              <a:t>Energy Burden by Census Tract in Atlanta</a:t>
            </a:r>
          </a:p>
        </p:txBody>
      </p:sp>
      <p:sp>
        <p:nvSpPr>
          <p:cNvPr id="2" name="TextBox 1">
            <a:extLst>
              <a:ext uri="{FF2B5EF4-FFF2-40B4-BE49-F238E27FC236}">
                <a16:creationId xmlns:a16="http://schemas.microsoft.com/office/drawing/2014/main" id="{9F0C5D61-D39E-4FFF-B243-0AD2A4784B6D}"/>
              </a:ext>
            </a:extLst>
          </p:cNvPr>
          <p:cNvSpPr txBox="1"/>
          <p:nvPr/>
        </p:nvSpPr>
        <p:spPr>
          <a:xfrm>
            <a:off x="459554" y="2487238"/>
            <a:ext cx="397691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Arial" panose="020B0604020202020204"/>
              </a:rPr>
              <a:t>As Black population increases, so does energy burden</a:t>
            </a:r>
          </a:p>
        </p:txBody>
      </p:sp>
      <p:sp>
        <p:nvSpPr>
          <p:cNvPr id="3" name="TextBox 2">
            <a:extLst>
              <a:ext uri="{FF2B5EF4-FFF2-40B4-BE49-F238E27FC236}">
                <a16:creationId xmlns:a16="http://schemas.microsoft.com/office/drawing/2014/main" id="{2156B34C-FE24-CD24-405B-542674B5129F}"/>
              </a:ext>
            </a:extLst>
          </p:cNvPr>
          <p:cNvSpPr txBox="1"/>
          <p:nvPr/>
        </p:nvSpPr>
        <p:spPr>
          <a:xfrm>
            <a:off x="4931830" y="1652674"/>
            <a:ext cx="301494" cy="369331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p:txBody>
      </p:sp>
      <p:sp>
        <p:nvSpPr>
          <p:cNvPr id="6" name="TextBox 5">
            <a:extLst>
              <a:ext uri="{FF2B5EF4-FFF2-40B4-BE49-F238E27FC236}">
                <a16:creationId xmlns:a16="http://schemas.microsoft.com/office/drawing/2014/main" id="{8747F92F-4872-93BB-8A1B-95FA11481905}"/>
              </a:ext>
            </a:extLst>
          </p:cNvPr>
          <p:cNvSpPr txBox="1"/>
          <p:nvPr/>
        </p:nvSpPr>
        <p:spPr>
          <a:xfrm>
            <a:off x="4909887" y="1718032"/>
            <a:ext cx="65828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65000"/>
                    <a:lumOff val="35000"/>
                  </a:schemeClr>
                </a:solidFill>
                <a:latin typeface="Roboto"/>
                <a:ea typeface="Roboto"/>
                <a:cs typeface="Arial"/>
              </a:rPr>
              <a:t>100</a:t>
            </a:r>
            <a:endParaRPr lang="en-US" sz="1000">
              <a:solidFill>
                <a:schemeClr val="tx1">
                  <a:lumMod val="65000"/>
                  <a:lumOff val="35000"/>
                </a:schemeClr>
              </a:solidFill>
              <a:latin typeface="Roboto"/>
              <a:ea typeface="Roboto"/>
            </a:endParaRPr>
          </a:p>
        </p:txBody>
      </p:sp>
      <p:sp>
        <p:nvSpPr>
          <p:cNvPr id="8" name="TextBox 7">
            <a:extLst>
              <a:ext uri="{FF2B5EF4-FFF2-40B4-BE49-F238E27FC236}">
                <a16:creationId xmlns:a16="http://schemas.microsoft.com/office/drawing/2014/main" id="{21593D2E-1A50-E649-8BBC-734755EC3AF7}"/>
              </a:ext>
            </a:extLst>
          </p:cNvPr>
          <p:cNvSpPr txBox="1"/>
          <p:nvPr/>
        </p:nvSpPr>
        <p:spPr>
          <a:xfrm>
            <a:off x="4931054" y="2575281"/>
            <a:ext cx="65828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65000"/>
                    <a:lumOff val="35000"/>
                  </a:schemeClr>
                </a:solidFill>
                <a:latin typeface="Roboto"/>
                <a:ea typeface="Roboto"/>
                <a:cs typeface="Arial"/>
              </a:rPr>
              <a:t>75</a:t>
            </a:r>
            <a:endParaRPr lang="en-US" sz="1000"/>
          </a:p>
        </p:txBody>
      </p:sp>
      <p:sp>
        <p:nvSpPr>
          <p:cNvPr id="9" name="TextBox 8">
            <a:extLst>
              <a:ext uri="{FF2B5EF4-FFF2-40B4-BE49-F238E27FC236}">
                <a16:creationId xmlns:a16="http://schemas.microsoft.com/office/drawing/2014/main" id="{0132C2D8-73BF-E8E4-10A3-75176BE2489F}"/>
              </a:ext>
            </a:extLst>
          </p:cNvPr>
          <p:cNvSpPr txBox="1"/>
          <p:nvPr/>
        </p:nvSpPr>
        <p:spPr>
          <a:xfrm>
            <a:off x="4973387" y="3467809"/>
            <a:ext cx="65828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65000"/>
                    <a:lumOff val="35000"/>
                  </a:schemeClr>
                </a:solidFill>
                <a:latin typeface="Roboto"/>
                <a:ea typeface="Roboto"/>
                <a:cs typeface="Arial"/>
              </a:rPr>
              <a:t>50</a:t>
            </a:r>
            <a:endParaRPr lang="en-US" sz="1000">
              <a:solidFill>
                <a:schemeClr val="tx1">
                  <a:lumMod val="65000"/>
                  <a:lumOff val="35000"/>
                </a:schemeClr>
              </a:solidFill>
              <a:latin typeface="Roboto"/>
              <a:ea typeface="Roboto"/>
            </a:endParaRPr>
          </a:p>
        </p:txBody>
      </p:sp>
      <p:sp>
        <p:nvSpPr>
          <p:cNvPr id="10" name="TextBox 9">
            <a:extLst>
              <a:ext uri="{FF2B5EF4-FFF2-40B4-BE49-F238E27FC236}">
                <a16:creationId xmlns:a16="http://schemas.microsoft.com/office/drawing/2014/main" id="{6B7CC43F-5FBD-46EC-175E-58F0C701FF89}"/>
              </a:ext>
            </a:extLst>
          </p:cNvPr>
          <p:cNvSpPr txBox="1"/>
          <p:nvPr/>
        </p:nvSpPr>
        <p:spPr>
          <a:xfrm>
            <a:off x="4973811" y="4334315"/>
            <a:ext cx="65828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65000"/>
                    <a:lumOff val="35000"/>
                  </a:schemeClr>
                </a:solidFill>
                <a:latin typeface="Roboto"/>
                <a:ea typeface="Roboto"/>
                <a:cs typeface="Arial"/>
              </a:rPr>
              <a:t>25</a:t>
            </a:r>
            <a:endParaRPr lang="en-US" sz="1000">
              <a:solidFill>
                <a:schemeClr val="tx1">
                  <a:lumMod val="65000"/>
                  <a:lumOff val="35000"/>
                </a:schemeClr>
              </a:solidFill>
              <a:latin typeface="Roboto"/>
              <a:ea typeface="Roboto"/>
            </a:endParaRPr>
          </a:p>
        </p:txBody>
      </p:sp>
      <p:sp>
        <p:nvSpPr>
          <p:cNvPr id="11" name="TextBox 10">
            <a:extLst>
              <a:ext uri="{FF2B5EF4-FFF2-40B4-BE49-F238E27FC236}">
                <a16:creationId xmlns:a16="http://schemas.microsoft.com/office/drawing/2014/main" id="{FD1A5549-3B08-4B4B-D206-520E446915F0}"/>
              </a:ext>
            </a:extLst>
          </p:cNvPr>
          <p:cNvSpPr txBox="1"/>
          <p:nvPr/>
        </p:nvSpPr>
        <p:spPr>
          <a:xfrm>
            <a:off x="5031104" y="5193768"/>
            <a:ext cx="65828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tx1">
                    <a:lumMod val="65000"/>
                    <a:lumOff val="35000"/>
                  </a:schemeClr>
                </a:solidFill>
                <a:latin typeface="Roboto"/>
                <a:ea typeface="Roboto"/>
                <a:cs typeface="Arial"/>
              </a:rPr>
              <a:t>0</a:t>
            </a:r>
            <a:endParaRPr lang="en-US" sz="1000">
              <a:solidFill>
                <a:schemeClr val="tx1">
                  <a:lumMod val="65000"/>
                  <a:lumOff val="35000"/>
                </a:schemeClr>
              </a:solidFill>
              <a:latin typeface="Roboto"/>
              <a:ea typeface="Roboto"/>
            </a:endParaRPr>
          </a:p>
        </p:txBody>
      </p:sp>
    </p:spTree>
    <p:extLst>
      <p:ext uri="{BB962C8B-B14F-4D97-AF65-F5344CB8AC3E}">
        <p14:creationId xmlns:p14="http://schemas.microsoft.com/office/powerpoint/2010/main" val="46324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89CD9F-1D59-7EC4-A657-EF2CEBA039DC}"/>
              </a:ext>
            </a:extLst>
          </p:cNvPr>
          <p:cNvSpPr txBox="1"/>
          <p:nvPr/>
        </p:nvSpPr>
        <p:spPr>
          <a:xfrm>
            <a:off x="143876" y="2074362"/>
            <a:ext cx="3011961"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3000" b="1" i="0" u="none" strike="noStrike" kern="1200" dirty="0">
                <a:solidFill>
                  <a:srgbClr val="FFFFFF"/>
                </a:solidFill>
                <a:effectLst/>
                <a:latin typeface="+mj-lt"/>
                <a:ea typeface="+mj-ea"/>
                <a:cs typeface="+mj-cs"/>
              </a:rPr>
              <a:t>Mortgage denial leads to </a:t>
            </a:r>
            <a:r>
              <a:rPr lang="en-US" sz="3000" b="1" dirty="0">
                <a:solidFill>
                  <a:srgbClr val="FFFFFF"/>
                </a:solidFill>
                <a:latin typeface="+mj-lt"/>
                <a:ea typeface="+mj-ea"/>
                <a:cs typeface="+mj-cs"/>
              </a:rPr>
              <a:t>d</a:t>
            </a:r>
            <a:r>
              <a:rPr lang="en-US" sz="3000" b="1" i="0" u="none" strike="noStrike" kern="1200" dirty="0">
                <a:solidFill>
                  <a:srgbClr val="FFFFFF"/>
                </a:solidFill>
                <a:effectLst/>
                <a:latin typeface="+mj-lt"/>
                <a:ea typeface="+mj-ea"/>
                <a:cs typeface="+mj-cs"/>
              </a:rPr>
              <a:t>is-investment in homes</a:t>
            </a:r>
            <a:endParaRPr lang="en-US" sz="3000" kern="1200" dirty="0">
              <a:solidFill>
                <a:srgbClr val="FFFFFF"/>
              </a:solidFill>
              <a:latin typeface="+mj-lt"/>
              <a:ea typeface="+mj-ea"/>
              <a:cs typeface="+mj-cs"/>
            </a:endParaRPr>
          </a:p>
        </p:txBody>
      </p:sp>
      <p:sp>
        <p:nvSpPr>
          <p:cNvPr id="8" name="TextBox 7">
            <a:extLst>
              <a:ext uri="{FF2B5EF4-FFF2-40B4-BE49-F238E27FC236}">
                <a16:creationId xmlns:a16="http://schemas.microsoft.com/office/drawing/2014/main" id="{62FD791A-C8BE-AC74-3469-09D5F28A1134}"/>
              </a:ext>
            </a:extLst>
          </p:cNvPr>
          <p:cNvSpPr txBox="1"/>
          <p:nvPr/>
        </p:nvSpPr>
        <p:spPr>
          <a:xfrm>
            <a:off x="3751524" y="607074"/>
            <a:ext cx="7953145" cy="369332"/>
          </a:xfrm>
          <a:prstGeom prst="rect">
            <a:avLst/>
          </a:prstGeom>
          <a:noFill/>
        </p:spPr>
        <p:txBody>
          <a:bodyPr wrap="square">
            <a:spAutoFit/>
          </a:bodyPr>
          <a:lstStyle/>
          <a:p>
            <a:r>
              <a:rPr lang="en-US" sz="1800" b="1" i="0" u="none" strike="noStrike">
                <a:solidFill>
                  <a:srgbClr val="000000"/>
                </a:solidFill>
                <a:effectLst/>
                <a:latin typeface="Calibri" panose="020F0502020204030204" pitchFamily="34" charset="0"/>
              </a:rPr>
              <a:t> Mortgage Denial Rates by Census Tract (2018), Georgia (left) and Atlanta (right)</a:t>
            </a:r>
            <a:endParaRPr lang="en-US"/>
          </a:p>
        </p:txBody>
      </p:sp>
      <p:pic>
        <p:nvPicPr>
          <p:cNvPr id="2" name="Picture 2">
            <a:extLst>
              <a:ext uri="{FF2B5EF4-FFF2-40B4-BE49-F238E27FC236}">
                <a16:creationId xmlns:a16="http://schemas.microsoft.com/office/drawing/2014/main" id="{A005CDD2-47B2-241D-74FD-1223DEDCEC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77"/>
          <a:stretch/>
        </p:blipFill>
        <p:spPr bwMode="auto">
          <a:xfrm>
            <a:off x="3538869" y="1286540"/>
            <a:ext cx="8295168" cy="546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49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89CD9F-1D59-7EC4-A657-EF2CEBA039DC}"/>
              </a:ext>
            </a:extLst>
          </p:cNvPr>
          <p:cNvSpPr txBox="1"/>
          <p:nvPr/>
        </p:nvSpPr>
        <p:spPr>
          <a:xfrm>
            <a:off x="170108" y="2458991"/>
            <a:ext cx="3030925"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2500" lnSpcReduction="20000"/>
          </a:bodyPr>
          <a:lstStyle/>
          <a:p>
            <a:pPr algn="ctr">
              <a:lnSpc>
                <a:spcPct val="90000"/>
              </a:lnSpc>
              <a:spcBef>
                <a:spcPct val="0"/>
              </a:spcBef>
              <a:spcAft>
                <a:spcPts val="1000"/>
              </a:spcAft>
            </a:pPr>
            <a:r>
              <a:rPr lang="en-US" sz="2000" b="1" i="0" u="none" strike="noStrike" kern="1200">
                <a:solidFill>
                  <a:srgbClr val="FFFFFF"/>
                </a:solidFill>
                <a:effectLst/>
                <a:latin typeface="+mj-lt"/>
                <a:ea typeface="+mj-ea"/>
                <a:cs typeface="+mj-cs"/>
              </a:rPr>
              <a:t>Racism was built into many of the decisions on where to locate freeways.</a:t>
            </a:r>
          </a:p>
          <a:p>
            <a:pPr algn="ctr">
              <a:lnSpc>
                <a:spcPct val="90000"/>
              </a:lnSpc>
              <a:spcBef>
                <a:spcPct val="0"/>
              </a:spcBef>
              <a:spcAft>
                <a:spcPts val="1000"/>
              </a:spcAft>
            </a:pPr>
            <a:r>
              <a:rPr lang="en-US" sz="2000" b="1">
                <a:solidFill>
                  <a:srgbClr val="FFFFFF"/>
                </a:solidFill>
                <a:latin typeface="+mj-lt"/>
                <a:ea typeface="+mj-ea"/>
                <a:cs typeface="+mj-cs"/>
              </a:rPr>
              <a:t>USDOT Secretary Pete Buttigieg</a:t>
            </a:r>
            <a:endParaRPr lang="en-US" sz="2000" kern="1200">
              <a:solidFill>
                <a:srgbClr val="FFFFFF"/>
              </a:solidFill>
              <a:latin typeface="+mj-lt"/>
              <a:ea typeface="+mj-ea"/>
              <a:cs typeface="+mj-cs"/>
            </a:endParaRPr>
          </a:p>
        </p:txBody>
      </p:sp>
      <p:pic>
        <p:nvPicPr>
          <p:cNvPr id="3074" name="Picture 2" descr="An aerial view of a city&#10;&#10;Description automatically generated with medium confidence">
            <a:extLst>
              <a:ext uri="{FF2B5EF4-FFF2-40B4-BE49-F238E27FC236}">
                <a16:creationId xmlns:a16="http://schemas.microsoft.com/office/drawing/2014/main" id="{E37EBEB9-558A-E7B7-7B79-D63AA41DD1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80773" y="1138701"/>
            <a:ext cx="8684662" cy="53416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2FD791A-C8BE-AC74-3469-09D5F28A1134}"/>
              </a:ext>
            </a:extLst>
          </p:cNvPr>
          <p:cNvSpPr txBox="1"/>
          <p:nvPr/>
        </p:nvSpPr>
        <p:spPr>
          <a:xfrm>
            <a:off x="4202784" y="6480335"/>
            <a:ext cx="3324599" cy="369332"/>
          </a:xfrm>
          <a:prstGeom prst="rect">
            <a:avLst/>
          </a:prstGeom>
          <a:noFill/>
        </p:spPr>
        <p:txBody>
          <a:bodyPr wrap="square">
            <a:spAutoFit/>
          </a:bodyPr>
          <a:lstStyle/>
          <a:p>
            <a:r>
              <a:rPr lang="en-US" sz="1800" b="1" i="0" u="none" strike="noStrike">
                <a:solidFill>
                  <a:srgbClr val="000000"/>
                </a:solidFill>
                <a:effectLst/>
                <a:latin typeface="Calibri" panose="020F0502020204030204" pitchFamily="34" charset="0"/>
              </a:rPr>
              <a:t>Before: 1958 (left)</a:t>
            </a:r>
            <a:endParaRPr lang="en-US"/>
          </a:p>
        </p:txBody>
      </p:sp>
      <p:sp>
        <p:nvSpPr>
          <p:cNvPr id="2" name="Title 4">
            <a:extLst>
              <a:ext uri="{FF2B5EF4-FFF2-40B4-BE49-F238E27FC236}">
                <a16:creationId xmlns:a16="http://schemas.microsoft.com/office/drawing/2014/main" id="{DCD76F31-2DEB-C4CB-2504-D899340C93D9}"/>
              </a:ext>
            </a:extLst>
          </p:cNvPr>
          <p:cNvSpPr txBox="1">
            <a:spLocks/>
          </p:cNvSpPr>
          <p:nvPr/>
        </p:nvSpPr>
        <p:spPr>
          <a:xfrm>
            <a:off x="281351" y="-1"/>
            <a:ext cx="11390091" cy="11387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spcAft>
                <a:spcPts val="1000"/>
              </a:spcAft>
            </a:pPr>
            <a:r>
              <a:rPr lang="en-US" sz="3200" dirty="0">
                <a:latin typeface="Roboto"/>
                <a:ea typeface="Roboto"/>
                <a:cs typeface="Roboto"/>
              </a:rPr>
              <a:t>Atlanta’s Auburn Avenue neighborhood was bisected by highway construction (I-75/I-85)</a:t>
            </a:r>
          </a:p>
        </p:txBody>
      </p:sp>
      <p:sp>
        <p:nvSpPr>
          <p:cNvPr id="3" name="TextBox 2">
            <a:extLst>
              <a:ext uri="{FF2B5EF4-FFF2-40B4-BE49-F238E27FC236}">
                <a16:creationId xmlns:a16="http://schemas.microsoft.com/office/drawing/2014/main" id="{3DCB7E88-14C4-99F7-061A-FCC856495FF6}"/>
              </a:ext>
            </a:extLst>
          </p:cNvPr>
          <p:cNvSpPr txBox="1"/>
          <p:nvPr/>
        </p:nvSpPr>
        <p:spPr>
          <a:xfrm>
            <a:off x="8815227" y="6488668"/>
            <a:ext cx="1962364" cy="369332"/>
          </a:xfrm>
          <a:prstGeom prst="rect">
            <a:avLst/>
          </a:prstGeom>
          <a:noFill/>
        </p:spPr>
        <p:txBody>
          <a:bodyPr wrap="square">
            <a:spAutoFit/>
          </a:bodyPr>
          <a:lstStyle/>
          <a:p>
            <a:r>
              <a:rPr lang="en-US" sz="1800" b="1" i="0" u="none" strike="noStrike">
                <a:solidFill>
                  <a:srgbClr val="000000"/>
                </a:solidFill>
                <a:effectLst/>
                <a:latin typeface="Calibri" panose="020F0502020204030204" pitchFamily="34" charset="0"/>
              </a:rPr>
              <a:t>After: 2022 (right)</a:t>
            </a:r>
            <a:endParaRPr lang="en-US"/>
          </a:p>
        </p:txBody>
      </p:sp>
    </p:spTree>
    <p:extLst>
      <p:ext uri="{BB962C8B-B14F-4D97-AF65-F5344CB8AC3E}">
        <p14:creationId xmlns:p14="http://schemas.microsoft.com/office/powerpoint/2010/main" val="1746478666"/>
      </p:ext>
    </p:extLst>
  </p:cSld>
  <p:clrMapOvr>
    <a:masterClrMapping/>
  </p:clrMapOvr>
</p:sld>
</file>

<file path=ppt/theme/theme1.xml><?xml version="1.0" encoding="utf-8"?>
<a:theme xmlns:a="http://schemas.openxmlformats.org/drawingml/2006/main" name="GT 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T new" id="{4D8E20D8-7973-4DEC-B473-09909ECBAE70}" vid="{F50ACA7D-D4EE-420D-939D-74AD166FF034}"/>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3.xml><?xml version="1.0" encoding="utf-8"?>
<a:theme xmlns:a="http://schemas.openxmlformats.org/drawingml/2006/main" name="GT New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T New 2" id="{4765383C-FE5D-46B7-B5E2-011E7F14D0F6}" vid="{42B42148-00D0-43EE-B190-7257EEF74820}"/>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08AA134225424F9C77C25211198F83" ma:contentTypeVersion="6" ma:contentTypeDescription="Create a new document." ma:contentTypeScope="" ma:versionID="17ee91f1e628784e54a3b14289da0db4">
  <xsd:schema xmlns:xsd="http://www.w3.org/2001/XMLSchema" xmlns:xs="http://www.w3.org/2001/XMLSchema" xmlns:p="http://schemas.microsoft.com/office/2006/metadata/properties" xmlns:ns2="1a61634b-e2b5-4d67-8833-60efa59ca9d3" xmlns:ns3="c0a1f5e4-3fb9-4665-833b-9c76ed87bb9d" targetNamespace="http://schemas.microsoft.com/office/2006/metadata/properties" ma:root="true" ma:fieldsID="46bb1cfe05d632a7bd09f7cf9ef5c160" ns2:_="" ns3:_="">
    <xsd:import namespace="1a61634b-e2b5-4d67-8833-60efa59ca9d3"/>
    <xsd:import namespace="c0a1f5e4-3fb9-4665-833b-9c76ed87bb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61634b-e2b5-4d67-8833-60efa59ca9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a1f5e4-3fb9-4665-833b-9c76ed87bb9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0a1f5e4-3fb9-4665-833b-9c76ed87bb9d">
      <UserInfo>
        <DisplayName>Anthony, Ryan E</DisplayName>
        <AccountId>10</AccountId>
        <AccountType/>
      </UserInfo>
      <UserInfo>
        <DisplayName>Brown, Marilyn A</DisplayName>
        <AccountId>17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4011CE-1D70-4250-AC8D-3D3B730BE7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61634b-e2b5-4d67-8833-60efa59ca9d3"/>
    <ds:schemaRef ds:uri="c0a1f5e4-3fb9-4665-833b-9c76ed87bb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387207-4F06-4C79-B657-B391DE3572E7}">
  <ds:schemaRefs>
    <ds:schemaRef ds:uri="http://schemas.microsoft.com/office/2006/metadata/properties"/>
    <ds:schemaRef ds:uri="http://schemas.microsoft.com/office/infopath/2007/PartnerControls"/>
    <ds:schemaRef ds:uri="c0a1f5e4-3fb9-4665-833b-9c76ed87bb9d"/>
  </ds:schemaRefs>
</ds:datastoreItem>
</file>

<file path=customXml/itemProps3.xml><?xml version="1.0" encoding="utf-8"?>
<ds:datastoreItem xmlns:ds="http://schemas.openxmlformats.org/officeDocument/2006/customXml" ds:itemID="{12F460F7-0807-448C-A12C-8155A03E8B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GT new</Template>
  <TotalTime>383</TotalTime>
  <Words>1053</Words>
  <Application>Microsoft Macintosh PowerPoint</Application>
  <PresentationFormat>Widescreen</PresentationFormat>
  <Paragraphs>159</Paragraphs>
  <Slides>18</Slides>
  <Notes>18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Aptos</vt:lpstr>
      <vt:lpstr>Arial</vt:lpstr>
      <vt:lpstr>Calibri</vt:lpstr>
      <vt:lpstr>Helvetica</vt:lpstr>
      <vt:lpstr>Helvetica Neue</vt:lpstr>
      <vt:lpstr>Roboto</vt:lpstr>
      <vt:lpstr>Times New Roman</vt:lpstr>
      <vt:lpstr>GT new</vt:lpstr>
      <vt:lpstr>1_Custom Design</vt:lpstr>
      <vt:lpstr>GT New 2</vt:lpstr>
      <vt:lpstr>2_Custom Design</vt:lpstr>
      <vt:lpstr>Energy Burden Forum</vt:lpstr>
      <vt:lpstr>What is Energy Poverty?</vt:lpstr>
      <vt:lpstr>PowerPoint Presentation</vt:lpstr>
      <vt:lpstr>Energy Burden by Census Tract (2018): Alabama and Georgia</vt:lpstr>
      <vt:lpstr>Energy Burden by Census Tract (2018): Alabama and Georgia</vt:lpstr>
      <vt:lpstr>Household Energy Bills and Income in Georgia</vt:lpstr>
      <vt:lpstr>Energy Burden by Census Tract in Atlanta</vt:lpstr>
      <vt:lpstr>PowerPoint Presentation</vt:lpstr>
      <vt:lpstr>PowerPoint Presentation</vt:lpstr>
      <vt:lpstr>PowerPoint Presentation</vt:lpstr>
      <vt:lpstr>Illustrating the causal relationship between race and energy burden </vt:lpstr>
      <vt:lpstr>Vulnerabilities magnify consequences</vt:lpstr>
      <vt:lpstr>Some conclusions and takeaways</vt:lpstr>
      <vt:lpstr>More good news: federal rebates &amp; tax credits</vt:lpstr>
      <vt:lpstr>Some good news: federal rebates &amp; tax credits</vt:lpstr>
      <vt:lpstr>A new resilience hub in Atlanta</vt:lpstr>
      <vt:lpstr>The first  climate action  plan for Georgia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Brown, Marilyn A</cp:lastModifiedBy>
  <cp:revision>196</cp:revision>
  <cp:lastPrinted>2022-01-23T13:27:15Z</cp:lastPrinted>
  <dcterms:created xsi:type="dcterms:W3CDTF">2021-12-28T19:26:45Z</dcterms:created>
  <dcterms:modified xsi:type="dcterms:W3CDTF">2024-08-08T23:13:33Z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0x0101006E08AA134225424F9C77C25211198F83</vt:lpwstr>
  </property>
</Properties>
</file>